
<file path=[Content_Types].xml><?xml version="1.0" encoding="utf-8"?>
<Types xmlns="http://schemas.openxmlformats.org/package/2006/content-types">
  <Default Extension="emf" ContentType="image/x-emf"/>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9" r:id="rId2"/>
    <p:sldId id="257" r:id="rId3"/>
    <p:sldId id="259" r:id="rId4"/>
    <p:sldId id="263" r:id="rId5"/>
    <p:sldId id="264" r:id="rId6"/>
    <p:sldId id="265" r:id="rId7"/>
    <p:sldId id="262" r:id="rId8"/>
    <p:sldId id="271" r:id="rId9"/>
    <p:sldId id="268" r:id="rId10"/>
    <p:sldId id="269" r:id="rId11"/>
    <p:sldId id="275" r:id="rId12"/>
    <p:sldId id="292" r:id="rId13"/>
    <p:sldId id="293" r:id="rId14"/>
    <p:sldId id="294" r:id="rId15"/>
    <p:sldId id="295" r:id="rId16"/>
    <p:sldId id="296" r:id="rId17"/>
    <p:sldId id="260" r:id="rId18"/>
    <p:sldId id="276" r:id="rId19"/>
    <p:sldId id="281" r:id="rId20"/>
    <p:sldId id="282" r:id="rId21"/>
    <p:sldId id="283" r:id="rId22"/>
    <p:sldId id="284" r:id="rId23"/>
    <p:sldId id="285" r:id="rId24"/>
    <p:sldId id="286" r:id="rId25"/>
    <p:sldId id="287" r:id="rId26"/>
    <p:sldId id="288" r:id="rId27"/>
    <p:sldId id="289" r:id="rId28"/>
    <p:sldId id="261" r:id="rId29"/>
    <p:sldId id="273" r:id="rId30"/>
    <p:sldId id="290" r:id="rId31"/>
    <p:sldId id="291" r:id="rId32"/>
    <p:sldId id="278" r:id="rId33"/>
    <p:sldId id="28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23" autoAdjust="0"/>
    <p:restoredTop sz="83224" autoAdjust="0"/>
  </p:normalViewPr>
  <p:slideViewPr>
    <p:cSldViewPr snapToGrid="0" showGuides="1">
      <p:cViewPr varScale="1">
        <p:scale>
          <a:sx n="51" d="100"/>
          <a:sy n="51" d="100"/>
        </p:scale>
        <p:origin x="108" y="306"/>
      </p:cViewPr>
      <p:guideLst>
        <p:guide orient="horz" pos="2137"/>
        <p:guide pos="3885"/>
        <p:guide orient="horz" pos="152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zh.wikipedia.org/wiki/%E6%9C%80%E7%9F%AD%E8%B7%AF%E9%97%AE%E9%A2%98"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zh.wikipedia.org/w/index.php?title=%E4%B8%AD%E5%BF%83%E6%80%A7&amp;action=edit&amp;redlink=1" TargetMode="External"/><Relationship Id="rId4" Type="http://schemas.openxmlformats.org/officeDocument/2006/relationships/hyperlink" Target="https://zh.wikipedia.org/wiki/%E5%9B%BE_(%E6%95%B0%E5%AD%A6)"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rxiv.org/pdf/0803.0476.pdfVS3qRtEv4zan-0XCA"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rxiv.org/pdf/0803.0476.pdfVS3qRtEv4zan-0XCA"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各位老师和同学大家上午好，我是陈小龙。</a:t>
            </a:r>
            <a:r>
              <a:rPr lang="en-US" altLang="zh-CN" sz="4000" dirty="0"/>
              <a:t> </a:t>
            </a:r>
          </a:p>
          <a:p>
            <a:r>
              <a:rPr lang="en-US" altLang="zh-CN" dirty="0"/>
              <a:t>——————————————————————————</a:t>
            </a:r>
          </a:p>
          <a:p>
            <a:endParaRPr lang="en-US" altLang="zh-CN" dirty="0"/>
          </a:p>
          <a:p>
            <a:r>
              <a:rPr lang="zh-CN" altLang="en-US" dirty="0"/>
              <a:t>我的答辩论文题目是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a:t>
            </a:r>
            <a:endParaRPr lang="en-US" altLang="zh-CN" dirty="0"/>
          </a:p>
          <a:p>
            <a:endParaRPr lang="en-US" altLang="zh-CN" dirty="0"/>
          </a:p>
          <a:p>
            <a:r>
              <a:rPr lang="zh-CN" altLang="en-US" dirty="0"/>
              <a:t>导师是祝园园副教授</a:t>
            </a:r>
            <a:endParaRPr lang="en-US" altLang="zh-CN" dirty="0"/>
          </a:p>
          <a:p>
            <a:endParaRPr lang="en-US" altLang="zh-CN" dirty="0"/>
          </a:p>
          <a:p>
            <a:r>
              <a:rPr lang="en-US" altLang="zh-CN" dirty="0"/>
              <a:t>——————————————————————————</a:t>
            </a:r>
          </a:p>
          <a:p>
            <a:endParaRPr lang="en-US" altLang="zh-CN" dirty="0"/>
          </a:p>
          <a:p>
            <a:r>
              <a:rPr lang="zh-CN" altLang="en-US" dirty="0"/>
              <a:t>下面，我将从论文的  “设计的目”   和 “主要的内容” 等方面向各位老师进行汇报</a:t>
            </a:r>
            <a:endParaRPr lang="en-US" altLang="zh-CN" dirty="0"/>
          </a:p>
          <a:p>
            <a:endParaRPr lang="en-US" altLang="zh-CN" dirty="0"/>
          </a:p>
          <a:p>
            <a:r>
              <a:rPr lang="zh-CN" altLang="en-US" dirty="0"/>
              <a:t>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数据预处理可行性：</a:t>
            </a:r>
            <a:endParaRPr kumimoji="1" lang="en-US" altLang="zh-CN" dirty="0"/>
          </a:p>
          <a:p>
            <a:endParaRPr kumimoji="1" lang="en-US" altLang="zh-CN" dirty="0"/>
          </a:p>
          <a:p>
            <a:pPr marL="171450" indent="-171450">
              <a:buFontTx/>
              <a:buChar char="-"/>
            </a:pPr>
            <a:r>
              <a:rPr kumimoji="1" lang="en-US" altLang="zh-CN" dirty="0"/>
              <a:t>XML</a:t>
            </a:r>
            <a:r>
              <a:rPr kumimoji="1" lang="zh-CN" altLang="en-US" dirty="0"/>
              <a:t>流式解析，可以在内存受限制的情况下，解析较大的</a:t>
            </a:r>
            <a:r>
              <a:rPr kumimoji="1" lang="en-US" altLang="zh-CN" dirty="0"/>
              <a:t>XML</a:t>
            </a:r>
            <a:r>
              <a:rPr kumimoji="1" lang="zh-CN" altLang="en-US" dirty="0"/>
              <a:t>文件，不必讲整个</a:t>
            </a:r>
            <a:r>
              <a:rPr kumimoji="1" lang="en-US" altLang="zh-CN" dirty="0"/>
              <a:t>XML</a:t>
            </a:r>
            <a:r>
              <a:rPr kumimoji="1" lang="zh-CN" altLang="en-US" dirty="0"/>
              <a:t>文件读入内存中。内存中只保留当前在处理的内容</a:t>
            </a:r>
            <a:endParaRPr kumimoji="1" lang="en-US" altLang="zh-CN" dirty="0"/>
          </a:p>
          <a:p>
            <a:pPr marL="171450" indent="-171450">
              <a:buFontTx/>
              <a:buChar char="-"/>
            </a:pPr>
            <a:r>
              <a:rPr kumimoji="1" lang="zh-CN" altLang="en-US" dirty="0"/>
              <a:t>采用</a:t>
            </a:r>
            <a:r>
              <a:rPr kumimoji="1" lang="en-US" altLang="zh-CN" dirty="0"/>
              <a:t>CSV</a:t>
            </a:r>
            <a:r>
              <a:rPr kumimoji="1" lang="zh-CN" altLang="en-US" dirty="0"/>
              <a:t>格式保存数据</a:t>
            </a:r>
            <a:endParaRPr kumimoji="1" lang="en-US" altLang="zh-CN" dirty="0"/>
          </a:p>
          <a:p>
            <a:pPr marL="171450" indent="-171450">
              <a:buFontTx/>
              <a:buChar char="-"/>
            </a:pPr>
            <a:r>
              <a:rPr kumimoji="1" lang="en-US" altLang="zh-CN" dirty="0"/>
              <a:t>Neo4j</a:t>
            </a:r>
            <a:r>
              <a:rPr kumimoji="1" lang="zh-CN" altLang="en-US" dirty="0"/>
              <a:t> 支持</a:t>
            </a:r>
            <a:r>
              <a:rPr kumimoji="1" lang="en-US" altLang="zh-CN" dirty="0"/>
              <a:t>CSV</a:t>
            </a:r>
            <a:r>
              <a:rPr kumimoji="1" lang="zh-CN" altLang="en-US" dirty="0"/>
              <a:t>文件的直接导入</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对于</a:t>
            </a:r>
            <a:r>
              <a:rPr kumimoji="1" lang="en-US" altLang="zh-CN" dirty="0"/>
              <a:t>C/C++</a:t>
            </a:r>
            <a:r>
              <a:rPr kumimoji="1" lang="zh-CN" altLang="en-US" dirty="0"/>
              <a:t> 实现的算法，需要对代码进行二次开发，保证输入输出和形同调相匹配。采用</a:t>
            </a:r>
            <a:r>
              <a:rPr kumimoji="1" lang="en-US" altLang="zh-CN" dirty="0" err="1"/>
              <a:t>Jni</a:t>
            </a:r>
            <a:r>
              <a:rPr kumimoji="1" lang="zh-CN" altLang="en-US" dirty="0"/>
              <a:t> </a:t>
            </a:r>
            <a:r>
              <a:rPr kumimoji="1" lang="en-US" altLang="zh-CN" dirty="0"/>
              <a:t>Java</a:t>
            </a:r>
            <a:r>
              <a:rPr kumimoji="1" lang="zh-CN" altLang="en-US" dirty="0"/>
              <a:t>本地接口实现</a:t>
            </a:r>
            <a:r>
              <a:rPr kumimoji="1" lang="en-US" altLang="zh-CN" dirty="0"/>
              <a:t>java</a:t>
            </a:r>
            <a:r>
              <a:rPr kumimoji="1" lang="zh-CN" altLang="en-US" dirty="0"/>
              <a:t>代码与</a:t>
            </a:r>
            <a:r>
              <a:rPr kumimoji="1" lang="en-US" altLang="zh-CN" dirty="0"/>
              <a:t>C/C++</a:t>
            </a:r>
            <a:r>
              <a:rPr kumimoji="1" lang="zh-CN" altLang="en-US" dirty="0"/>
              <a:t>代码的相互调用、</a:t>
            </a:r>
            <a:endParaRPr kumimoji="1" lang="en-US" altLang="zh-CN" dirty="0"/>
          </a:p>
          <a:p>
            <a:pPr marL="171450" indent="-171450">
              <a:buFontTx/>
              <a:buChar char="-"/>
            </a:pPr>
            <a:r>
              <a:rPr kumimoji="1" lang="zh-CN" altLang="en-US" dirty="0"/>
              <a:t>也完全使用</a:t>
            </a:r>
            <a:r>
              <a:rPr kumimoji="1" lang="en-US" altLang="zh-CN" dirty="0"/>
              <a:t>Java</a:t>
            </a:r>
            <a:r>
              <a:rPr kumimoji="1" lang="zh-CN" altLang="en-US" dirty="0"/>
              <a:t>实现算法，但是性能相对较低</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系统架构实现：</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前端使用</a:t>
            </a:r>
            <a:r>
              <a:rPr kumimoji="1" lang="en-US" altLang="zh-CN" dirty="0" err="1"/>
              <a:t>Vue</a:t>
            </a:r>
            <a:r>
              <a:rPr kumimoji="1" lang="zh-CN" altLang="en-US" dirty="0"/>
              <a:t>框架</a:t>
            </a:r>
            <a:endParaRPr kumimoji="1" lang="en-US" altLang="zh-CN" dirty="0"/>
          </a:p>
          <a:p>
            <a:pPr marL="171450" indent="-171450">
              <a:buFontTx/>
              <a:buChar char="-"/>
            </a:pPr>
            <a:r>
              <a:rPr kumimoji="1" lang="zh-CN" altLang="en-US" dirty="0"/>
              <a:t>后端采用</a:t>
            </a:r>
            <a:r>
              <a:rPr kumimoji="1" lang="en-US" altLang="zh-CN" dirty="0"/>
              <a:t>RESTful</a:t>
            </a:r>
            <a:r>
              <a:rPr kumimoji="1" lang="zh-CN" altLang="en-US" dirty="0"/>
              <a:t>风格开发</a:t>
            </a:r>
            <a:r>
              <a:rPr kumimoji="1" lang="en-US" altLang="zh-CN" dirty="0"/>
              <a:t>API</a:t>
            </a:r>
            <a:r>
              <a:rPr kumimoji="1" lang="zh-CN" altLang="en-US" dirty="0"/>
              <a:t>，以及</a:t>
            </a:r>
            <a:r>
              <a:rPr kumimoji="1" lang="en-US" altLang="zh-CN" dirty="0"/>
              <a:t>MVC</a:t>
            </a:r>
            <a:r>
              <a:rPr kumimoji="1" lang="zh-CN" altLang="en-US" dirty="0"/>
              <a:t>数据模式</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25640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11</a:t>
            </a:fld>
            <a:endParaRPr lang="zh-CN" altLang="en-US"/>
          </a:p>
        </p:txBody>
      </p:sp>
    </p:spTree>
    <p:extLst>
      <p:ext uri="{BB962C8B-B14F-4D97-AF65-F5344CB8AC3E}">
        <p14:creationId xmlns:p14="http://schemas.microsoft.com/office/powerpoint/2010/main" val="15732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这张图描述了原始数据到学术网络构建的整个流程。</a:t>
            </a:r>
            <a:endParaRPr kumimoji="1" lang="en-US" altLang="zh-CN" dirty="0"/>
          </a:p>
          <a:p>
            <a:endParaRPr kumimoji="1" lang="en-US" altLang="zh-CN" dirty="0"/>
          </a:p>
          <a:p>
            <a:r>
              <a:rPr kumimoji="1" lang="zh-CN" altLang="en-US" dirty="0"/>
              <a:t>包含了数据解析、数据清洗、数据建模等过程。</a:t>
            </a:r>
            <a:endParaRPr kumimoji="1" lang="en-US" altLang="zh-CN" dirty="0"/>
          </a:p>
          <a:p>
            <a:r>
              <a:rPr kumimoji="1" lang="en-US" altLang="zh-CN" dirty="0"/>
              <a:t>——————————————————————————————</a:t>
            </a:r>
          </a:p>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0" indent="0">
              <a:buFontTx/>
              <a:buNone/>
            </a:pP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44067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kumimoji="1" lang="zh-CN" altLang="en-US" dirty="0"/>
              <a:t>算法的整合有两种方式：</a:t>
            </a:r>
            <a:endParaRPr kumimoji="1" lang="en-US" altLang="zh-CN" dirty="0"/>
          </a:p>
          <a:p>
            <a:pPr marL="0" indent="0">
              <a:buFontTx/>
              <a:buNone/>
            </a:pPr>
            <a:endParaRPr kumimoji="1" lang="en-US" altLang="zh-CN" dirty="0"/>
          </a:p>
          <a:p>
            <a:pPr marL="0" indent="0">
              <a:buFontTx/>
              <a:buNone/>
            </a:pPr>
            <a:r>
              <a:rPr kumimoji="1" lang="en-US" altLang="zh-CN" dirty="0"/>
              <a:t>- </a:t>
            </a:r>
            <a:r>
              <a:rPr kumimoji="1" lang="zh-CN" altLang="en-US" dirty="0"/>
              <a:t>一种是使用</a:t>
            </a:r>
            <a:r>
              <a:rPr kumimoji="1" lang="en-US" altLang="zh-CN" dirty="0"/>
              <a:t>C/C++</a:t>
            </a:r>
            <a:r>
              <a:rPr kumimoji="1" lang="zh-CN" altLang="en-US" dirty="0"/>
              <a:t>实现算法，然后通过</a:t>
            </a:r>
            <a:r>
              <a:rPr kumimoji="1" lang="en-US" altLang="zh-CN" dirty="0"/>
              <a:t>java</a:t>
            </a:r>
            <a:r>
              <a:rPr kumimoji="1" lang="zh-CN" altLang="en-US" dirty="0"/>
              <a:t>调用</a:t>
            </a:r>
            <a:endParaRPr kumimoji="1" lang="en-US" altLang="zh-CN" dirty="0"/>
          </a:p>
          <a:p>
            <a:pPr marL="171450" indent="-171450">
              <a:buFontTx/>
              <a:buChar char="-"/>
            </a:pPr>
            <a:r>
              <a:rPr kumimoji="1" lang="zh-CN" altLang="en-US" dirty="0"/>
              <a:t>一种是使用</a:t>
            </a:r>
            <a:r>
              <a:rPr kumimoji="1" lang="en-US" altLang="zh-CN" dirty="0"/>
              <a:t>Java</a:t>
            </a:r>
            <a:r>
              <a:rPr kumimoji="1" lang="zh-CN" altLang="en-US" dirty="0"/>
              <a:t>实现算法</a:t>
            </a:r>
            <a:endParaRPr kumimoji="1" lang="en-US" altLang="zh-CN" dirty="0"/>
          </a:p>
          <a:p>
            <a:pPr marL="0" indent="0">
              <a:buFontTx/>
              <a:buNone/>
            </a:pPr>
            <a:endParaRPr kumimoji="1" lang="en-US" altLang="zh-CN" dirty="0"/>
          </a:p>
          <a:p>
            <a:pPr marL="0" indent="0">
              <a:buFontTx/>
              <a:buNone/>
            </a:pPr>
            <a:r>
              <a:rPr kumimoji="1" lang="zh-CN" altLang="en-US" dirty="0"/>
              <a:t>前者性能相对更高，但是实现更加复杂。</a:t>
            </a:r>
            <a:endParaRPr kumimoji="1" lang="en-US" altLang="zh-CN" dirty="0"/>
          </a:p>
          <a:p>
            <a:pPr marL="0" indent="0">
              <a:buFontTx/>
              <a:buNone/>
            </a:pPr>
            <a:endParaRPr kumimoji="1" lang="en-US" altLang="zh-CN" dirty="0"/>
          </a:p>
          <a:p>
            <a:pPr marL="0" indent="0">
              <a:buFontTx/>
              <a:buNone/>
            </a:pPr>
            <a:r>
              <a:rPr kumimoji="1" lang="zh-CN" altLang="en-US" dirty="0"/>
              <a:t>通过</a:t>
            </a:r>
            <a:r>
              <a:rPr kumimoji="1" lang="en-US" altLang="zh-CN" dirty="0"/>
              <a:t>Java</a:t>
            </a:r>
            <a:r>
              <a:rPr kumimoji="1" lang="zh-CN" altLang="en-US" dirty="0"/>
              <a:t>调用算法进行数据分析，结果返回给用户</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2105723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这幅图描述了 </a:t>
            </a:r>
            <a:r>
              <a:rPr kumimoji="1" lang="en-US" altLang="zh-CN" dirty="0"/>
              <a:t>Java</a:t>
            </a:r>
            <a:r>
              <a:rPr kumimoji="1" lang="zh-CN" altLang="en-US" dirty="0"/>
              <a:t>对</a:t>
            </a:r>
            <a:r>
              <a:rPr kumimoji="1" lang="en-US" altLang="zh-CN" dirty="0"/>
              <a:t>C/C++</a:t>
            </a:r>
            <a:r>
              <a:rPr kumimoji="1" lang="zh-CN" altLang="en-US" dirty="0"/>
              <a:t>代码调用的实现过程。</a:t>
            </a:r>
            <a:endParaRPr kumimoji="1" lang="en-US" altLang="zh-CN" dirty="0"/>
          </a:p>
          <a:p>
            <a:endParaRPr kumimoji="1" lang="en-US" altLang="zh-CN" dirty="0"/>
          </a:p>
          <a:p>
            <a:r>
              <a:rPr kumimoji="1" lang="zh-CN" altLang="en-US" dirty="0"/>
              <a:t>过程中需要使用 </a:t>
            </a:r>
            <a:r>
              <a:rPr kumimoji="1" lang="en-US" altLang="zh-CN" dirty="0"/>
              <a:t>Java</a:t>
            </a:r>
            <a:r>
              <a:rPr kumimoji="1" lang="zh-CN" altLang="en-US" dirty="0"/>
              <a:t>本地接口技术</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14</a:t>
            </a:fld>
            <a:endParaRPr lang="zh-CN" altLang="en-US"/>
          </a:p>
        </p:txBody>
      </p:sp>
    </p:spTree>
    <p:extLst>
      <p:ext uri="{BB962C8B-B14F-4D97-AF65-F5344CB8AC3E}">
        <p14:creationId xmlns:p14="http://schemas.microsoft.com/office/powerpoint/2010/main" val="1194016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前端架构主要的层次是： </a:t>
            </a:r>
            <a:endParaRPr kumimoji="1" lang="en-US" altLang="zh-CN" dirty="0"/>
          </a:p>
          <a:p>
            <a:endParaRPr kumimoji="1" lang="en-US" altLang="zh-CN" dirty="0"/>
          </a:p>
          <a:p>
            <a:pPr marL="171450" indent="-171450">
              <a:buFontTx/>
              <a:buChar char="-"/>
            </a:pPr>
            <a:r>
              <a:rPr kumimoji="1" lang="en-US" altLang="zh-CN" dirty="0"/>
              <a:t>API</a:t>
            </a:r>
            <a:r>
              <a:rPr kumimoji="1" lang="zh-CN" altLang="en-US" dirty="0"/>
              <a:t>接口层：用于接收数据</a:t>
            </a:r>
            <a:endParaRPr kumimoji="1" lang="en-US" altLang="zh-CN" dirty="0"/>
          </a:p>
          <a:p>
            <a:pPr marL="171450" indent="-171450">
              <a:buFontTx/>
              <a:buChar char="-"/>
            </a:pPr>
            <a:r>
              <a:rPr kumimoji="1" lang="zh-CN" altLang="en-US" dirty="0"/>
              <a:t>页面组件层：用于实现页面的公共模块</a:t>
            </a:r>
            <a:endParaRPr kumimoji="1" lang="en-US" altLang="zh-CN" dirty="0"/>
          </a:p>
          <a:p>
            <a:pPr marL="171450" indent="-171450">
              <a:buFontTx/>
              <a:buChar char="-"/>
            </a:pPr>
            <a:r>
              <a:rPr kumimoji="1" lang="zh-CN" altLang="en-US" dirty="0"/>
              <a:t>功能模块层：用于实现具体的功能页面</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15</a:t>
            </a:fld>
            <a:endParaRPr lang="zh-CN" altLang="en-US"/>
          </a:p>
        </p:txBody>
      </p:sp>
    </p:spTree>
    <p:extLst>
      <p:ext uri="{BB962C8B-B14F-4D97-AF65-F5344CB8AC3E}">
        <p14:creationId xmlns:p14="http://schemas.microsoft.com/office/powerpoint/2010/main" val="1988674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后端架构主要分为</a:t>
            </a:r>
            <a:r>
              <a:rPr kumimoji="1" lang="en-US" altLang="zh-CN" dirty="0"/>
              <a:t>4</a:t>
            </a:r>
            <a:r>
              <a:rPr kumimoji="1" lang="zh-CN" altLang="en-US" dirty="0"/>
              <a:t>层：</a:t>
            </a:r>
            <a:endParaRPr kumimoji="1" lang="en-US" altLang="zh-CN" dirty="0"/>
          </a:p>
          <a:p>
            <a:endParaRPr kumimoji="1" lang="en-US" altLang="zh-CN" dirty="0"/>
          </a:p>
          <a:p>
            <a:pPr marL="171450" indent="-171450">
              <a:buFontTx/>
              <a:buChar char="-"/>
            </a:pPr>
            <a:r>
              <a:rPr kumimoji="1" lang="zh-CN" altLang="en-US" dirty="0"/>
              <a:t>算法扩展层：负责实现算法逻辑</a:t>
            </a:r>
            <a:endParaRPr kumimoji="1" lang="en-US" altLang="zh-CN" dirty="0"/>
          </a:p>
          <a:p>
            <a:pPr marL="171450" indent="-171450">
              <a:buFontTx/>
              <a:buChar char="-"/>
            </a:pPr>
            <a:r>
              <a:rPr kumimoji="1" lang="zh-CN" altLang="en-US" dirty="0"/>
              <a:t>数据存储层：负责数据存储，和提供数据查询</a:t>
            </a:r>
            <a:endParaRPr kumimoji="1" lang="en-US" altLang="zh-CN" dirty="0"/>
          </a:p>
          <a:p>
            <a:pPr marL="171450" indent="-171450">
              <a:buFontTx/>
              <a:buChar char="-"/>
            </a:pPr>
            <a:r>
              <a:rPr kumimoji="1" lang="zh-CN" altLang="en-US" dirty="0"/>
              <a:t>数据操作层：负责根据用户请求选择合适的算法 和数据，进行数据分析</a:t>
            </a:r>
            <a:endParaRPr kumimoji="1" lang="en-US" altLang="zh-CN" dirty="0"/>
          </a:p>
          <a:p>
            <a:pPr marL="171450" indent="-171450">
              <a:buFontTx/>
              <a:buChar char="-"/>
            </a:pPr>
            <a:r>
              <a:rPr kumimoji="1" lang="zh-CN" altLang="en-US" dirty="0"/>
              <a:t>服务层：负责实现</a:t>
            </a:r>
            <a:r>
              <a:rPr kumimoji="1" lang="en-US" altLang="zh-CN" dirty="0"/>
              <a:t>API</a:t>
            </a:r>
            <a:r>
              <a:rPr kumimoji="1" lang="zh-CN" altLang="en-US" dirty="0"/>
              <a:t>接口，将数据分析的结果反馈给前端可视化模块</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16</a:t>
            </a:fld>
            <a:endParaRPr lang="zh-CN" altLang="en-US"/>
          </a:p>
        </p:txBody>
      </p:sp>
    </p:spTree>
    <p:extLst>
      <p:ext uri="{BB962C8B-B14F-4D97-AF65-F5344CB8AC3E}">
        <p14:creationId xmlns:p14="http://schemas.microsoft.com/office/powerpoint/2010/main" val="3316640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17</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：通过作者的姓名检索他的文章</a:t>
            </a:r>
            <a:endParaRPr lang="en-US" altLang="zh-CN" dirty="0"/>
          </a:p>
          <a:p>
            <a:endParaRPr lang="en-US" altLang="zh-CN" dirty="0"/>
          </a:p>
          <a:p>
            <a:r>
              <a:rPr lang="zh-CN" altLang="en-US" dirty="0"/>
              <a:t>意义： 方便了解作者的研究领域</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18</a:t>
            </a:fld>
            <a:endParaRPr lang="zh-CN" altLang="en-US"/>
          </a:p>
        </p:txBody>
      </p:sp>
    </p:spTree>
    <p:extLst>
      <p:ext uri="{BB962C8B-B14F-4D97-AF65-F5344CB8AC3E}">
        <p14:creationId xmlns:p14="http://schemas.microsoft.com/office/powerpoint/2010/main" val="3378389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通过作者姓名搜索 与他有合作关系的学者</a:t>
            </a:r>
            <a:endParaRPr lang="en-US" altLang="zh-CN" dirty="0"/>
          </a:p>
          <a:p>
            <a:endParaRPr lang="en-US" altLang="zh-CN" dirty="0"/>
          </a:p>
          <a:p>
            <a:r>
              <a:rPr lang="zh-CN" altLang="en-US" dirty="0"/>
              <a:t>意义 ： 快速了解与作者有合作关系的学者</a:t>
            </a:r>
            <a:endParaRPr lang="en-US" altLang="zh-CN" dirty="0"/>
          </a:p>
          <a:p>
            <a:endParaRPr lang="en-US" altLang="zh-CN" dirty="0"/>
          </a:p>
          <a:p>
            <a:r>
              <a:rPr lang="zh-CN" altLang="en-US" dirty="0"/>
              <a:t>过程和文章检索类似，这里就不展示了</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19</a:t>
            </a:fld>
            <a:endParaRPr lang="zh-CN" altLang="en-US"/>
          </a:p>
        </p:txBody>
      </p:sp>
    </p:spTree>
    <p:extLst>
      <p:ext uri="{BB962C8B-B14F-4D97-AF65-F5344CB8AC3E}">
        <p14:creationId xmlns:p14="http://schemas.microsoft.com/office/powerpoint/2010/main" val="2146460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a:t>
            </a:r>
            <a:endParaRPr lang="en-US" altLang="zh-CN" dirty="0"/>
          </a:p>
          <a:p>
            <a:endParaRPr lang="en-US" altLang="zh-CN" dirty="0"/>
          </a:p>
          <a:p>
            <a:pPr marL="171450" indent="-171450">
              <a:buFontTx/>
              <a:buChar char="-"/>
            </a:pPr>
            <a:r>
              <a:rPr lang="zh-CN" altLang="en-US" dirty="0"/>
              <a:t>论文的研究背景和意义</a:t>
            </a:r>
            <a:endParaRPr lang="en-US" altLang="zh-CN" dirty="0"/>
          </a:p>
          <a:p>
            <a:pPr marL="171450" indent="-171450">
              <a:buFontTx/>
              <a:buChar char="-"/>
            </a:pPr>
            <a:r>
              <a:rPr lang="zh-CN" altLang="en-US" dirty="0"/>
              <a:t>论文的研究方法</a:t>
            </a:r>
            <a:endParaRPr lang="en-US" altLang="zh-CN" dirty="0"/>
          </a:p>
          <a:p>
            <a:pPr marL="171450" indent="-171450">
              <a:buFontTx/>
              <a:buChar char="-"/>
            </a:pPr>
            <a:r>
              <a:rPr lang="zh-CN" altLang="en-US" dirty="0"/>
              <a:t>成果展示</a:t>
            </a:r>
            <a:endParaRPr lang="en-US" altLang="zh-CN" dirty="0"/>
          </a:p>
          <a:p>
            <a:pPr marL="171450" indent="-171450">
              <a:buFontTx/>
              <a:buChar char="-"/>
            </a:pPr>
            <a:r>
              <a:rPr lang="zh-CN" altLang="en-US" dirty="0"/>
              <a:t>论文总结</a:t>
            </a:r>
            <a:endParaRPr lang="en-US" altLang="zh-CN" dirty="0"/>
          </a:p>
          <a:p>
            <a:endParaRPr lang="en-US" altLang="zh-CN" dirty="0"/>
          </a:p>
          <a:p>
            <a:r>
              <a:rPr lang="zh-CN" altLang="en-US" dirty="0"/>
              <a:t>等几个方面进行介绍</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使用文章标题、作者姓名进行模糊搜索  （文章、作者）</a:t>
            </a:r>
            <a:endParaRPr lang="en-US" altLang="zh-CN" dirty="0"/>
          </a:p>
          <a:p>
            <a:endParaRPr lang="en-US" altLang="zh-CN" dirty="0"/>
          </a:p>
          <a:p>
            <a:r>
              <a:rPr lang="zh-CN" altLang="en-US" dirty="0"/>
              <a:t>意义 ： 在信息不完整的情况下，搜索作者或者文章</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过程和文章检索类似，这里就不展示了</a:t>
            </a:r>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20</a:t>
            </a:fld>
            <a:endParaRPr lang="zh-CN" altLang="en-US"/>
          </a:p>
        </p:txBody>
      </p:sp>
    </p:spTree>
    <p:extLst>
      <p:ext uri="{BB962C8B-B14F-4D97-AF65-F5344CB8AC3E}">
        <p14:creationId xmlns:p14="http://schemas.microsoft.com/office/powerpoint/2010/main" val="189841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通过作者姓名查询一个作者写过的文章中的关键词</a:t>
            </a:r>
            <a:endParaRPr lang="en-US" altLang="zh-CN" dirty="0"/>
          </a:p>
          <a:p>
            <a:endParaRPr lang="en-US" altLang="zh-CN" dirty="0"/>
          </a:p>
          <a:p>
            <a:r>
              <a:rPr lang="zh-CN" altLang="en-US" dirty="0"/>
              <a:t>意义 ： 查询作者所有文章中出现的关键字，并排序（需要在数据预处理阶段对文章标题进行分词）</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21</a:t>
            </a:fld>
            <a:endParaRPr lang="zh-CN" altLang="en-US"/>
          </a:p>
        </p:txBody>
      </p:sp>
    </p:spTree>
    <p:extLst>
      <p:ext uri="{BB962C8B-B14F-4D97-AF65-F5344CB8AC3E}">
        <p14:creationId xmlns:p14="http://schemas.microsoft.com/office/powerpoint/2010/main" val="498058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功能 ： 使用作者姓名，查找他合作对象写过的文章</a:t>
            </a:r>
            <a:endParaRPr lang="en-US" altLang="zh-CN" dirty="0"/>
          </a:p>
          <a:p>
            <a:endParaRPr lang="en-US" altLang="zh-CN" dirty="0"/>
          </a:p>
          <a:p>
            <a:r>
              <a:rPr lang="zh-CN" altLang="en-US" dirty="0"/>
              <a:t>意义 ： 便于快速了解合作对象的研究情况</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22</a:t>
            </a:fld>
            <a:endParaRPr lang="zh-CN" altLang="en-US"/>
          </a:p>
        </p:txBody>
      </p:sp>
    </p:spTree>
    <p:extLst>
      <p:ext uri="{BB962C8B-B14F-4D97-AF65-F5344CB8AC3E}">
        <p14:creationId xmlns:p14="http://schemas.microsoft.com/office/powerpoint/2010/main" val="3455777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44444"/>
                </a:solidFill>
                <a:effectLst/>
                <a:latin typeface="Tahoma" panose="020B0604030504040204" pitchFamily="34" charset="0"/>
              </a:rPr>
              <a:t>功能：这个是采用</a:t>
            </a:r>
            <a:r>
              <a:rPr lang="en-US" altLang="zh-CN" b="0" i="0" dirty="0" err="1">
                <a:solidFill>
                  <a:srgbClr val="444444"/>
                </a:solidFill>
                <a:effectLst/>
                <a:latin typeface="Tahoma" panose="020B0604030504040204" pitchFamily="34" charset="0"/>
              </a:rPr>
              <a:t>Simrank</a:t>
            </a:r>
            <a:r>
              <a:rPr lang="zh-CN" altLang="en-US" b="0" i="0" dirty="0">
                <a:solidFill>
                  <a:srgbClr val="444444"/>
                </a:solidFill>
                <a:effectLst/>
                <a:latin typeface="Tahoma" panose="020B0604030504040204" pitchFamily="34" charset="0"/>
              </a:rPr>
              <a:t>计算节点的相似度。 用于查找相似度高的学者</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zh-CN" altLang="en-US" b="0" i="0" dirty="0">
                <a:solidFill>
                  <a:srgbClr val="444444"/>
                </a:solidFill>
                <a:effectLst/>
                <a:latin typeface="Tahoma" panose="020B0604030504040204" pitchFamily="34" charset="0"/>
              </a:rPr>
              <a:t>意义：便于了解某个研究领域的发展情况</a:t>
            </a:r>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t>
            </a:r>
          </a:p>
          <a:p>
            <a:endParaRPr lang="en-US" altLang="zh-CN" b="0" i="0" dirty="0">
              <a:solidFill>
                <a:srgbClr val="444444"/>
              </a:solidFill>
              <a:effectLst/>
              <a:latin typeface="Tahoma" panose="020B0604030504040204" pitchFamily="34" charset="0"/>
            </a:endParaRPr>
          </a:p>
          <a:p>
            <a:r>
              <a:rPr lang="en-US" altLang="zh-CN" b="0" i="0" dirty="0" err="1">
                <a:solidFill>
                  <a:srgbClr val="444444"/>
                </a:solidFill>
                <a:effectLst/>
                <a:latin typeface="Tahoma" panose="020B0604030504040204" pitchFamily="34" charset="0"/>
              </a:rPr>
              <a:t>Simrank</a:t>
            </a:r>
            <a:r>
              <a:rPr lang="zh-CN" altLang="en-US" b="0" i="0" dirty="0">
                <a:solidFill>
                  <a:srgbClr val="444444"/>
                </a:solidFill>
                <a:effectLst/>
                <a:latin typeface="Tahoma" panose="020B0604030504040204" pitchFamily="34" charset="0"/>
              </a:rPr>
              <a:t>是一个利用图的拓扑关系也就是结构信息计算相似度的方法</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r>
              <a:rPr lang="zh-CN" altLang="en-US" b="0" i="0" dirty="0">
                <a:solidFill>
                  <a:srgbClr val="444444"/>
                </a:solidFill>
                <a:effectLst/>
                <a:latin typeface="Tahoma" panose="020B0604030504040204" pitchFamily="34" charset="0"/>
              </a:rPr>
              <a:t>或</a:t>
            </a:r>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dirty="0"/>
              <a:t>https://www.cnblogs.com/zhangchaoyang/articles/4575809.html</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23</a:t>
            </a:fld>
            <a:endParaRPr lang="zh-CN" altLang="en-US"/>
          </a:p>
        </p:txBody>
      </p:sp>
    </p:spTree>
    <p:extLst>
      <p:ext uri="{BB962C8B-B14F-4D97-AF65-F5344CB8AC3E}">
        <p14:creationId xmlns:p14="http://schemas.microsoft.com/office/powerpoint/2010/main" val="3769516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这是另一种相似度的计算方法，</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Jaccard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相似度：</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两个集合</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和</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B</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交集元素的个数在</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B</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并集中所占的比例，称为这两个集合的杰卡德系数，用符号</a:t>
            </a:r>
            <a:r>
              <a:rPr lang="en-US"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 J(A,B) </a:t>
            </a:r>
            <a:r>
              <a:rPr lang="zh-CN" altLang="zh-CN" sz="1800" kern="100" dirty="0">
                <a:solidFill>
                  <a:srgbClr val="000000"/>
                </a:solidFill>
                <a:effectLst/>
                <a:latin typeface="Verdana" panose="020B0604030504040204" pitchFamily="34" charset="0"/>
                <a:ea typeface="等线" panose="02010600030101010101" pitchFamily="2" charset="-122"/>
                <a:cs typeface="Times New Roman" panose="02020603050405020304" pitchFamily="18" charset="0"/>
              </a:rPr>
              <a:t>表示。杰卡德相似系数是衡量两个集合相似度的一种指标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endParaRPr lang="en-US" altLang="zh-CN" dirty="0"/>
          </a:p>
          <a:p>
            <a:r>
              <a:rPr lang="zh-CN" altLang="en-US" b="0" i="0" dirty="0">
                <a:solidFill>
                  <a:srgbClr val="000000"/>
                </a:solidFill>
                <a:effectLst/>
                <a:latin typeface="Verdana" panose="020B0604030504040204" pitchFamily="34" charset="0"/>
              </a:rPr>
              <a:t>与杰卡德相似系数相反的概念是杰卡德距离</a:t>
            </a:r>
            <a:r>
              <a:rPr lang="en-US" altLang="zh-CN" b="0" i="0" dirty="0">
                <a:solidFill>
                  <a:srgbClr val="000000"/>
                </a:solidFill>
                <a:effectLst/>
                <a:latin typeface="Verdana" panose="020B0604030504040204" pitchFamily="34" charset="0"/>
              </a:rPr>
              <a:t>;</a:t>
            </a:r>
            <a:r>
              <a:rPr lang="zh-CN" altLang="en-US" b="0" i="0" dirty="0">
                <a:solidFill>
                  <a:srgbClr val="000000"/>
                </a:solidFill>
                <a:effectLst/>
                <a:latin typeface="Verdana" panose="020B0604030504040204" pitchFamily="34" charset="0"/>
              </a:rPr>
              <a:t>杰卡德距离用两个两个集合中不同元素占所有元素的比例来衡量两个集合的区分度</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24</a:t>
            </a:fld>
            <a:endParaRPr lang="zh-CN" altLang="en-US"/>
          </a:p>
        </p:txBody>
      </p:sp>
    </p:spTree>
    <p:extLst>
      <p:ext uri="{BB962C8B-B14F-4D97-AF65-F5344CB8AC3E}">
        <p14:creationId xmlns:p14="http://schemas.microsoft.com/office/powerpoint/2010/main" val="2288349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功能：计算节点在网络中的重要性</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意义：用于判断作者在学术网络中的重要性，找到某个领域的权威学者</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en-US" altLang="zh-CN" b="0" i="0" dirty="0">
                <a:solidFill>
                  <a:srgbClr val="202122"/>
                </a:solidFill>
                <a:effectLst/>
                <a:latin typeface="Arial" panose="020B0604020202020204" pitchFamily="34" charset="0"/>
              </a:rPr>
              <a:t>————————————————————————————————————————</a:t>
            </a:r>
          </a:p>
          <a:p>
            <a:r>
              <a:rPr lang="zh-CN" altLang="en-US" b="0" i="0" dirty="0">
                <a:solidFill>
                  <a:srgbClr val="202122"/>
                </a:solidFill>
                <a:effectLst/>
                <a:latin typeface="Arial" panose="020B0604020202020204" pitchFamily="34" charset="0"/>
              </a:rPr>
              <a:t>基于</a:t>
            </a:r>
            <a:r>
              <a:rPr lang="zh-CN" altLang="en-US" b="0" i="0" u="none" strike="noStrike" dirty="0">
                <a:solidFill>
                  <a:srgbClr val="0645AD"/>
                </a:solidFill>
                <a:effectLst/>
                <a:latin typeface="Arial" panose="020B0604020202020204" pitchFamily="34" charset="0"/>
                <a:hlinkClick r:id="rId3"/>
              </a:rPr>
              <a:t>最短路径</a:t>
            </a:r>
            <a:r>
              <a:rPr lang="zh-CN" altLang="en-US" b="0" i="0" dirty="0">
                <a:solidFill>
                  <a:srgbClr val="202122"/>
                </a:solidFill>
                <a:effectLst/>
                <a:latin typeface="Arial" panose="020B0604020202020204" pitchFamily="34" charset="0"/>
              </a:rPr>
              <a:t>针对</a:t>
            </a:r>
            <a:r>
              <a:rPr lang="zh-CN" altLang="en-US" b="0" i="0" u="none" strike="noStrike" dirty="0">
                <a:solidFill>
                  <a:srgbClr val="0645AD"/>
                </a:solidFill>
                <a:effectLst/>
                <a:latin typeface="Arial" panose="020B0604020202020204" pitchFamily="34" charset="0"/>
                <a:hlinkClick r:id="rId4" tooltip="图 (数学)"/>
              </a:rPr>
              <a:t>网络图</a:t>
            </a:r>
            <a:r>
              <a:rPr lang="zh-CN" altLang="en-US" b="0" i="0" u="none" strike="noStrike" dirty="0">
                <a:solidFill>
                  <a:srgbClr val="BA0000"/>
                </a:solidFill>
                <a:effectLst/>
                <a:latin typeface="Arial" panose="020B0604020202020204" pitchFamily="34" charset="0"/>
                <a:hlinkClick r:id="rId5" tooltip="中心性（页面不存在）"/>
              </a:rPr>
              <a:t>中心性</a:t>
            </a:r>
            <a:r>
              <a:rPr lang="zh-CN" altLang="en-US" b="0" i="0" dirty="0">
                <a:solidFill>
                  <a:srgbClr val="202122"/>
                </a:solidFill>
                <a:effectLst/>
                <a:latin typeface="Arial" panose="020B0604020202020204" pitchFamily="34" charset="0"/>
              </a:rPr>
              <a:t>的衡量标准之一</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针对全连接网络图，其中任意两个节点均至少存在一个最短路径，</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在无权重网络图中该最短路径是路径包含边的数量求和，</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加权网络图中该最短路径则是路径包含边的权重求和。</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每个节点的介数中心性即为这些最短路径穿过该节点的次数。</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25</a:t>
            </a:fld>
            <a:endParaRPr lang="zh-CN" altLang="en-US"/>
          </a:p>
        </p:txBody>
      </p:sp>
    </p:spTree>
    <p:extLst>
      <p:ext uri="{BB962C8B-B14F-4D97-AF65-F5344CB8AC3E}">
        <p14:creationId xmlns:p14="http://schemas.microsoft.com/office/powerpoint/2010/main" val="207177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功能：在学术网络中，检测包含某作者的 结构上紧密研究团体</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意义：用于查找结构上紧密的研究团体</a:t>
            </a:r>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02122"/>
                </a:solidFill>
                <a:effectLst/>
                <a:latin typeface="Arial" panose="020B0604020202020204" pitchFamily="34" charset="0"/>
              </a:rPr>
              <a:t>————————————————————————————————————————</a:t>
            </a:r>
            <a:endParaRPr lang="en-US" altLang="zh-CN" b="0" i="0" u="sng" dirty="0">
              <a:solidFill>
                <a:srgbClr val="000000"/>
              </a:solidFill>
              <a:effectLst/>
              <a:latin typeface="PingFang SC"/>
              <a:hlinkClick r:id="rId3"/>
            </a:endParaRPr>
          </a:p>
          <a:p>
            <a:endParaRPr lang="en-US" altLang="zh-CN" b="0" i="0" u="sng" dirty="0">
              <a:solidFill>
                <a:srgbClr val="000000"/>
              </a:solidFill>
              <a:effectLst/>
              <a:latin typeface="PingFang SC"/>
              <a:hlinkClick r:id="rId3"/>
            </a:endParaRPr>
          </a:p>
          <a:p>
            <a:r>
              <a:rPr lang="en-US" altLang="zh-CN" sz="1200" b="0" i="0" u="none" kern="1200" dirty="0">
                <a:solidFill>
                  <a:srgbClr val="000000"/>
                </a:solidFill>
                <a:effectLst/>
                <a:latin typeface="PingFang SC"/>
                <a:ea typeface="+mn-ea"/>
                <a:cs typeface="+mn-cs"/>
                <a:hlinkClick r:id="rId3">
                  <a:extLst>
                    <a:ext uri="{A12FA001-AC4F-418D-AE19-62706E023703}">
                      <ahyp:hlinkClr xmlns:ahyp="http://schemas.microsoft.com/office/drawing/2018/hyperlinkcolor" val="tx"/>
                    </a:ext>
                  </a:extLst>
                </a:hlinkClick>
              </a:rPr>
              <a:t>Louvain</a:t>
            </a:r>
            <a:r>
              <a:rPr lang="zh-CN" altLang="en-US" sz="1200" b="0" i="0" u="none" kern="1200" dirty="0">
                <a:solidFill>
                  <a:srgbClr val="000000"/>
                </a:solidFill>
                <a:effectLst/>
                <a:latin typeface="PingFang SC"/>
                <a:ea typeface="+mn-ea"/>
                <a:cs typeface="+mn-cs"/>
              </a:rPr>
              <a:t>算法</a:t>
            </a:r>
            <a:r>
              <a:rPr lang="zh-CN" altLang="en-US" sz="1200" b="0" i="0" kern="1200" dirty="0">
                <a:solidFill>
                  <a:srgbClr val="000000"/>
                </a:solidFill>
                <a:effectLst/>
                <a:latin typeface="PingFang SC"/>
                <a:ea typeface="+mn-ea"/>
                <a:cs typeface="+mn-cs"/>
              </a:rPr>
              <a:t>是</a:t>
            </a:r>
            <a:r>
              <a:rPr lang="zh-CN" altLang="en-US" b="0" i="0" dirty="0">
                <a:solidFill>
                  <a:srgbClr val="000000"/>
                </a:solidFill>
                <a:effectLst/>
                <a:latin typeface="PingFang SC"/>
              </a:rPr>
              <a:t>基于模块度的社区发现算法，该算法在效率和效果上都表现较好</a:t>
            </a:r>
            <a:endParaRPr lang="en-US" altLang="zh-CN" b="0" i="0" dirty="0">
              <a:solidFill>
                <a:srgbClr val="000000"/>
              </a:solidFill>
              <a:effectLst/>
              <a:latin typeface="PingFang SC"/>
            </a:endParaRPr>
          </a:p>
          <a:p>
            <a:endParaRPr lang="en-US" altLang="zh-CN" b="0" i="0" dirty="0">
              <a:solidFill>
                <a:srgbClr val="000000"/>
              </a:solidFill>
              <a:effectLst/>
              <a:latin typeface="PingFang SC"/>
            </a:endParaRPr>
          </a:p>
          <a:p>
            <a:r>
              <a:rPr lang="zh-CN" altLang="en-US" b="0" i="0" dirty="0">
                <a:solidFill>
                  <a:srgbClr val="000000"/>
                </a:solidFill>
                <a:effectLst/>
                <a:latin typeface="PingFang SC"/>
              </a:rPr>
              <a:t>并且能够发现层次性的社区结构，其优化目标是最大化整个社区网络的模块度。</a:t>
            </a:r>
            <a:endParaRPr lang="en-US" altLang="zh-CN" b="0" i="0" dirty="0">
              <a:solidFill>
                <a:srgbClr val="000000"/>
              </a:solidFill>
              <a:effectLst/>
              <a:latin typeface="PingFang SC"/>
            </a:endParaRPr>
          </a:p>
          <a:p>
            <a:endParaRPr lang="en-US" altLang="zh-CN" b="0" i="0" dirty="0">
              <a:solidFill>
                <a:srgbClr val="000000"/>
              </a:solidFill>
              <a:effectLst/>
              <a:latin typeface="PingFang SC"/>
            </a:endParaRPr>
          </a:p>
          <a:p>
            <a:endParaRPr lang="en-US" altLang="zh-CN" b="0" i="0" dirty="0">
              <a:solidFill>
                <a:srgbClr val="000000"/>
              </a:solidFill>
              <a:effectLst/>
              <a:latin typeface="PingFang SC"/>
            </a:endParaRPr>
          </a:p>
          <a:p>
            <a:r>
              <a:rPr lang="en-US" altLang="zh-CN" b="0" i="0" dirty="0">
                <a:solidFill>
                  <a:srgbClr val="000000"/>
                </a:solidFill>
                <a:effectLst/>
                <a:latin typeface="PingFang SC"/>
              </a:rPr>
              <a:t>————————————————————————————————————</a:t>
            </a:r>
          </a:p>
          <a:p>
            <a:pPr algn="l"/>
            <a:r>
              <a:rPr lang="en-US" altLang="zh-CN" b="0" i="0" dirty="0">
                <a:solidFill>
                  <a:srgbClr val="000000"/>
                </a:solidFill>
                <a:effectLst/>
                <a:latin typeface="PingFang SC"/>
              </a:rPr>
              <a:t>Louvain</a:t>
            </a:r>
            <a:r>
              <a:rPr lang="zh-CN" altLang="en-US" b="0" i="0" dirty="0">
                <a:solidFill>
                  <a:srgbClr val="000000"/>
                </a:solidFill>
                <a:effectLst/>
                <a:latin typeface="PingFang SC"/>
              </a:rPr>
              <a:t>算法的思想很简单：</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1</a:t>
            </a:r>
            <a:r>
              <a:rPr lang="zh-CN" altLang="en-US" b="0" i="0" dirty="0">
                <a:solidFill>
                  <a:srgbClr val="000000"/>
                </a:solidFill>
                <a:effectLst/>
                <a:latin typeface="PingFang SC"/>
              </a:rPr>
              <a:t>）将图中的每个节点看成一个独立的社区，次数社区的数目与节点个数相同；</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2</a:t>
            </a:r>
            <a:r>
              <a:rPr lang="zh-CN" altLang="en-US" b="0" i="0" dirty="0">
                <a:solidFill>
                  <a:srgbClr val="000000"/>
                </a:solidFill>
                <a:effectLst/>
                <a:latin typeface="PingFang SC"/>
              </a:rPr>
              <a:t>）对每个节点</a:t>
            </a:r>
            <a:r>
              <a:rPr lang="en-US" altLang="zh-CN" b="0" i="0" dirty="0" err="1">
                <a:solidFill>
                  <a:srgbClr val="000000"/>
                </a:solidFill>
                <a:effectLst/>
                <a:latin typeface="PingFang SC"/>
              </a:rPr>
              <a:t>i</a:t>
            </a:r>
            <a:r>
              <a:rPr lang="zh-CN" altLang="en-US" b="0" i="0" dirty="0">
                <a:solidFill>
                  <a:srgbClr val="000000"/>
                </a:solidFill>
                <a:effectLst/>
                <a:latin typeface="PingFang SC"/>
              </a:rPr>
              <a:t>，依次尝试把节点</a:t>
            </a:r>
            <a:r>
              <a:rPr lang="en-US" altLang="zh-CN" b="0" i="0" dirty="0" err="1">
                <a:solidFill>
                  <a:srgbClr val="000000"/>
                </a:solidFill>
                <a:effectLst/>
                <a:latin typeface="PingFang SC"/>
              </a:rPr>
              <a:t>i</a:t>
            </a:r>
            <a:r>
              <a:rPr lang="zh-CN" altLang="en-US" b="0" i="0" dirty="0">
                <a:solidFill>
                  <a:srgbClr val="000000"/>
                </a:solidFill>
                <a:effectLst/>
                <a:latin typeface="PingFang SC"/>
              </a:rPr>
              <a:t>分配到其每个邻居节点所在的社区，计算分配前与分配后的模块度变化</a:t>
            </a:r>
            <a:r>
              <a:rPr lang="en-US" altLang="zh-CN" b="0" i="0" u="none" strike="noStrike" dirty="0">
                <a:solidFill>
                  <a:srgbClr val="000000"/>
                </a:solidFill>
                <a:effectLst/>
                <a:latin typeface="MathJax_Main"/>
              </a:rPr>
              <a:t>Δ</a:t>
            </a:r>
            <a:r>
              <a:rPr lang="en-US" altLang="zh-CN" b="0" i="0" u="none" strike="noStrike" dirty="0">
                <a:solidFill>
                  <a:srgbClr val="000000"/>
                </a:solidFill>
                <a:effectLst/>
                <a:latin typeface="MathJax_Math-italic"/>
              </a:rPr>
              <a:t>Q</a:t>
            </a:r>
            <a:r>
              <a:rPr lang="en-US" altLang="zh-CN" b="0" i="0" u="none" strike="noStrike" dirty="0">
                <a:solidFill>
                  <a:srgbClr val="000000"/>
                </a:solidFill>
                <a:effectLst/>
                <a:latin typeface="PingFang SC"/>
              </a:rPr>
              <a:t>ΔQ</a:t>
            </a:r>
            <a:r>
              <a:rPr lang="zh-CN" altLang="en-US" b="0" i="0" dirty="0">
                <a:solidFill>
                  <a:srgbClr val="000000"/>
                </a:solidFill>
                <a:effectLst/>
                <a:latin typeface="PingFang SC"/>
              </a:rPr>
              <a:t>，并记录</a:t>
            </a:r>
            <a:r>
              <a:rPr lang="en-US" altLang="zh-CN" b="0" i="0" u="none" strike="noStrike" dirty="0">
                <a:solidFill>
                  <a:srgbClr val="000000"/>
                </a:solidFill>
                <a:effectLst/>
                <a:latin typeface="MathJax_Main"/>
              </a:rPr>
              <a:t>Δ</a:t>
            </a:r>
            <a:r>
              <a:rPr lang="en-US" altLang="zh-CN" b="0" i="0" u="none" strike="noStrike" dirty="0">
                <a:solidFill>
                  <a:srgbClr val="000000"/>
                </a:solidFill>
                <a:effectLst/>
                <a:latin typeface="MathJax_Math-italic"/>
              </a:rPr>
              <a:t>Q</a:t>
            </a:r>
            <a:r>
              <a:rPr lang="en-US" altLang="zh-CN" b="0" i="0" u="none" strike="noStrike" dirty="0">
                <a:solidFill>
                  <a:srgbClr val="000000"/>
                </a:solidFill>
                <a:effectLst/>
                <a:latin typeface="PingFang SC"/>
              </a:rPr>
              <a:t>ΔQ</a:t>
            </a:r>
            <a:r>
              <a:rPr lang="zh-CN" altLang="en-US" b="0" i="0" dirty="0">
                <a:solidFill>
                  <a:srgbClr val="000000"/>
                </a:solidFill>
                <a:effectLst/>
                <a:latin typeface="PingFang SC"/>
              </a:rPr>
              <a:t>最大的那个邻居节点，如果</a:t>
            </a:r>
            <a:r>
              <a:rPr lang="en-US" altLang="zh-CN" b="0" i="0" u="none" strike="noStrike" dirty="0" err="1">
                <a:solidFill>
                  <a:srgbClr val="000000"/>
                </a:solidFill>
                <a:effectLst/>
                <a:latin typeface="MathJax_Math-italic"/>
              </a:rPr>
              <a:t>max</a:t>
            </a:r>
            <a:r>
              <a:rPr lang="en-US" altLang="zh-CN" b="0" i="0" u="none" strike="noStrike" dirty="0" err="1">
                <a:solidFill>
                  <a:srgbClr val="000000"/>
                </a:solidFill>
                <a:effectLst/>
                <a:latin typeface="MathJax_Main"/>
              </a:rPr>
              <a:t>Δ</a:t>
            </a:r>
            <a:r>
              <a:rPr lang="en-US" altLang="zh-CN" b="0" i="0" u="none" strike="noStrike" dirty="0" err="1">
                <a:solidFill>
                  <a:srgbClr val="000000"/>
                </a:solidFill>
                <a:effectLst/>
                <a:latin typeface="MathJax_Math-italic"/>
              </a:rPr>
              <a:t>Q</a:t>
            </a:r>
            <a:r>
              <a:rPr lang="en-US" altLang="zh-CN" b="0" i="0" u="none" strike="noStrike" dirty="0">
                <a:solidFill>
                  <a:srgbClr val="000000"/>
                </a:solidFill>
                <a:effectLst/>
                <a:latin typeface="MathJax_Main"/>
              </a:rPr>
              <a:t>&gt;0</a:t>
            </a:r>
            <a:r>
              <a:rPr lang="en-US" altLang="zh-CN" b="0" i="0" u="none" strike="noStrike" dirty="0">
                <a:solidFill>
                  <a:srgbClr val="000000"/>
                </a:solidFill>
                <a:effectLst/>
                <a:latin typeface="PingFang SC"/>
              </a:rPr>
              <a:t>maxΔQ&gt;0</a:t>
            </a:r>
            <a:r>
              <a:rPr lang="zh-CN" altLang="en-US" b="0" i="0" dirty="0">
                <a:solidFill>
                  <a:srgbClr val="000000"/>
                </a:solidFill>
                <a:effectLst/>
                <a:latin typeface="PingFang SC"/>
              </a:rPr>
              <a:t>，则把节点</a:t>
            </a:r>
            <a:r>
              <a:rPr lang="en-US" altLang="zh-CN" b="0" i="0" dirty="0" err="1">
                <a:solidFill>
                  <a:srgbClr val="000000"/>
                </a:solidFill>
                <a:effectLst/>
                <a:latin typeface="PingFang SC"/>
              </a:rPr>
              <a:t>i</a:t>
            </a:r>
            <a:r>
              <a:rPr lang="zh-CN" altLang="en-US" b="0" i="0" dirty="0">
                <a:solidFill>
                  <a:srgbClr val="000000"/>
                </a:solidFill>
                <a:effectLst/>
                <a:latin typeface="PingFang SC"/>
              </a:rPr>
              <a:t>分配</a:t>
            </a:r>
            <a:r>
              <a:rPr lang="en-US" altLang="zh-CN" b="0" i="0" u="none" strike="noStrike" dirty="0">
                <a:solidFill>
                  <a:srgbClr val="000000"/>
                </a:solidFill>
                <a:effectLst/>
                <a:latin typeface="MathJax_Main"/>
              </a:rPr>
              <a:t>Δ</a:t>
            </a:r>
            <a:r>
              <a:rPr lang="en-US" altLang="zh-CN" b="0" i="0" u="none" strike="noStrike" dirty="0">
                <a:solidFill>
                  <a:srgbClr val="000000"/>
                </a:solidFill>
                <a:effectLst/>
                <a:latin typeface="MathJax_Math-italic"/>
              </a:rPr>
              <a:t>Q</a:t>
            </a:r>
            <a:r>
              <a:rPr lang="en-US" altLang="zh-CN" b="0" i="0" u="none" strike="noStrike" dirty="0">
                <a:solidFill>
                  <a:srgbClr val="000000"/>
                </a:solidFill>
                <a:effectLst/>
                <a:latin typeface="PingFang SC"/>
              </a:rPr>
              <a:t>ΔQ</a:t>
            </a:r>
            <a:r>
              <a:rPr lang="zh-CN" altLang="en-US" b="0" i="0" dirty="0">
                <a:solidFill>
                  <a:srgbClr val="000000"/>
                </a:solidFill>
                <a:effectLst/>
                <a:latin typeface="PingFang SC"/>
              </a:rPr>
              <a:t>最大的那个邻居节点所在的社区，否则保持不变；</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3</a:t>
            </a:r>
            <a:r>
              <a:rPr lang="zh-CN" altLang="en-US" b="0" i="0" dirty="0">
                <a:solidFill>
                  <a:srgbClr val="000000"/>
                </a:solidFill>
                <a:effectLst/>
                <a:latin typeface="PingFang SC"/>
              </a:rPr>
              <a:t>）重复</a:t>
            </a:r>
            <a:r>
              <a:rPr lang="en-US" altLang="zh-CN" b="0" i="0" dirty="0">
                <a:solidFill>
                  <a:srgbClr val="000000"/>
                </a:solidFill>
                <a:effectLst/>
                <a:latin typeface="PingFang SC"/>
              </a:rPr>
              <a:t>2</a:t>
            </a:r>
            <a:r>
              <a:rPr lang="zh-CN" altLang="en-US" b="0" i="0" dirty="0">
                <a:solidFill>
                  <a:srgbClr val="000000"/>
                </a:solidFill>
                <a:effectLst/>
                <a:latin typeface="PingFang SC"/>
              </a:rPr>
              <a:t>），直到所有节点的所属社区不再变化；</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4</a:t>
            </a:r>
            <a:r>
              <a:rPr lang="zh-CN" altLang="en-US" b="0" i="0" dirty="0">
                <a:solidFill>
                  <a:srgbClr val="000000"/>
                </a:solidFill>
                <a:effectLst/>
                <a:latin typeface="PingFang SC"/>
              </a:rPr>
              <a:t>）对图进行压缩，将所有在同一个社区的节点压缩成一个新节点，社区内节点之间的边的权重转化为新节点的环的权重，社区间的边权重转化为新节点间的边权重；</a:t>
            </a:r>
          </a:p>
          <a:p>
            <a:pPr algn="l"/>
            <a:r>
              <a:rPr lang="zh-CN" altLang="en-US" b="0" i="0" dirty="0">
                <a:solidFill>
                  <a:srgbClr val="000000"/>
                </a:solidFill>
                <a:effectLst/>
                <a:latin typeface="PingFang SC"/>
              </a:rPr>
              <a:t>　　</a:t>
            </a:r>
            <a:r>
              <a:rPr lang="en-US" altLang="zh-CN" b="0" i="0" dirty="0">
                <a:solidFill>
                  <a:srgbClr val="000000"/>
                </a:solidFill>
                <a:effectLst/>
                <a:latin typeface="PingFang SC"/>
              </a:rPr>
              <a:t>5</a:t>
            </a:r>
            <a:r>
              <a:rPr lang="zh-CN" altLang="en-US" b="0" i="0" dirty="0">
                <a:solidFill>
                  <a:srgbClr val="000000"/>
                </a:solidFill>
                <a:effectLst/>
                <a:latin typeface="PingFang SC"/>
              </a:rPr>
              <a:t>）重复</a:t>
            </a:r>
            <a:r>
              <a:rPr lang="en-US" altLang="zh-CN" b="0" i="0" dirty="0">
                <a:solidFill>
                  <a:srgbClr val="000000"/>
                </a:solidFill>
                <a:effectLst/>
                <a:latin typeface="PingFang SC"/>
              </a:rPr>
              <a:t>1</a:t>
            </a:r>
            <a:r>
              <a:rPr lang="zh-CN" altLang="en-US" b="0" i="0" dirty="0">
                <a:solidFill>
                  <a:srgbClr val="000000"/>
                </a:solidFill>
                <a:effectLst/>
                <a:latin typeface="PingFang SC"/>
              </a:rPr>
              <a:t>）直到整个图的模块度不再发生变化。</a:t>
            </a:r>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26</a:t>
            </a:fld>
            <a:endParaRPr lang="zh-CN" altLang="en-US"/>
          </a:p>
        </p:txBody>
      </p:sp>
    </p:spTree>
    <p:extLst>
      <p:ext uri="{BB962C8B-B14F-4D97-AF65-F5344CB8AC3E}">
        <p14:creationId xmlns:p14="http://schemas.microsoft.com/office/powerpoint/2010/main" val="595593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b="0" i="0" dirty="0">
                <a:solidFill>
                  <a:srgbClr val="202122"/>
                </a:solidFill>
                <a:effectLst/>
                <a:latin typeface="Arial" panose="020B0604020202020204" pitchFamily="34" charset="0"/>
              </a:rPr>
              <a:t>功能：在学术网络中，检测包含某作者的 结构和属性都紧密研究团体</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意义：用于查找结构和属性紧密的研究团体</a:t>
            </a:r>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02122"/>
                </a:solidFill>
                <a:effectLst/>
                <a:latin typeface="Arial" panose="020B0604020202020204" pitchFamily="34" charset="0"/>
              </a:rPr>
              <a:t>————————————————————————————————————————</a:t>
            </a:r>
            <a:endParaRPr lang="en-US" altLang="zh-CN" b="0" i="0" u="sng" dirty="0">
              <a:solidFill>
                <a:srgbClr val="000000"/>
              </a:solidFill>
              <a:effectLst/>
              <a:latin typeface="PingFang SC"/>
              <a:hlinkClick r:id="rId3"/>
            </a:endParaRPr>
          </a:p>
          <a:p>
            <a:endParaRPr lang="en-US" altLang="zh-CN" dirty="0"/>
          </a:p>
          <a:p>
            <a:endParaRPr lang="en-US" altLang="zh-CN" dirty="0"/>
          </a:p>
          <a:p>
            <a:r>
              <a:rPr lang="zh-CN" altLang="en-US" dirty="0"/>
              <a:t>属性图的社区搜索：</a:t>
            </a:r>
            <a:r>
              <a:rPr lang="en-US" altLang="zh-CN" dirty="0"/>
              <a:t>ATC</a:t>
            </a:r>
            <a:r>
              <a:rPr lang="zh-CN" altLang="en-US" dirty="0"/>
              <a:t>搜索算法</a:t>
            </a:r>
            <a:endParaRPr lang="en-US" altLang="zh-CN" dirty="0"/>
          </a:p>
          <a:p>
            <a:endParaRPr lang="en-US" altLang="zh-CN" dirty="0"/>
          </a:p>
          <a:p>
            <a:r>
              <a:rPr lang="zh-CN" altLang="en-US" dirty="0"/>
              <a:t>基本思想：</a:t>
            </a:r>
            <a:endParaRPr lang="en-US" altLang="zh-CN" dirty="0"/>
          </a:p>
          <a:p>
            <a:r>
              <a:rPr lang="zh-CN" altLang="en-US" dirty="0"/>
              <a:t>从属性的最大频繁子集开始进行搜索，当找到一个社区后就停止下一个量级的频繁子集搜索。（使用</a:t>
            </a:r>
            <a:r>
              <a:rPr lang="en-US" altLang="zh-CN" dirty="0"/>
              <a:t>k-truss</a:t>
            </a:r>
            <a:r>
              <a:rPr lang="zh-CN" altLang="en-US" dirty="0"/>
              <a:t>结构来保证结构的紧密性）。</a:t>
            </a:r>
            <a:endParaRPr lang="en-US" altLang="zh-CN" dirty="0"/>
          </a:p>
          <a:p>
            <a:endParaRPr lang="en-US" altLang="zh-CN" dirty="0"/>
          </a:p>
          <a:p>
            <a:r>
              <a:rPr lang="zh-CN" altLang="en-US" dirty="0"/>
              <a:t>对于查询顶点</a:t>
            </a:r>
            <a:r>
              <a:rPr lang="en-US" altLang="zh-CN" dirty="0"/>
              <a:t>V</a:t>
            </a:r>
            <a:r>
              <a:rPr lang="zh-CN" altLang="en-US" dirty="0"/>
              <a:t>：</a:t>
            </a:r>
            <a:endParaRPr lang="en-US" altLang="zh-CN" dirty="0"/>
          </a:p>
          <a:p>
            <a:endParaRPr lang="en-US" altLang="zh-CN" dirty="0"/>
          </a:p>
          <a:p>
            <a:pPr marL="171450" indent="-171450">
              <a:buFontTx/>
              <a:buChar char="-"/>
            </a:pPr>
            <a:r>
              <a:rPr lang="zh-CN" altLang="en-US" dirty="0"/>
              <a:t>枚举属性子集的所有非空子集</a:t>
            </a:r>
            <a:endParaRPr lang="en-US" altLang="zh-CN" dirty="0"/>
          </a:p>
          <a:p>
            <a:pPr marL="171450" indent="-171450">
              <a:buFontTx/>
              <a:buChar char="-"/>
            </a:pPr>
            <a:r>
              <a:rPr lang="zh-CN" altLang="en-US" dirty="0"/>
              <a:t>对每一个属性的非空子集，检查是否有包含</a:t>
            </a:r>
            <a:r>
              <a:rPr lang="en-US" altLang="zh-CN" dirty="0"/>
              <a:t>V</a:t>
            </a:r>
            <a:r>
              <a:rPr lang="zh-CN" altLang="en-US" dirty="0"/>
              <a:t>的</a:t>
            </a:r>
            <a:r>
              <a:rPr lang="en-US" altLang="zh-CN" dirty="0"/>
              <a:t>k-truss</a:t>
            </a:r>
            <a:r>
              <a:rPr lang="zh-CN" altLang="en-US" dirty="0"/>
              <a:t>社区</a:t>
            </a:r>
            <a:endParaRPr lang="en-US" altLang="zh-CN" dirty="0"/>
          </a:p>
          <a:p>
            <a:pPr marL="171450" indent="-171450">
              <a:buFontTx/>
              <a:buChar char="-"/>
            </a:pPr>
            <a:r>
              <a:rPr lang="zh-CN" altLang="en-US" dirty="0"/>
              <a:t>返回关键字集合最大的</a:t>
            </a:r>
            <a:r>
              <a:rPr lang="en-US" altLang="zh-CN" dirty="0"/>
              <a:t>k-truss</a:t>
            </a:r>
            <a:r>
              <a:rPr lang="zh-CN" altLang="en-US" dirty="0"/>
              <a:t>社区</a:t>
            </a:r>
            <a:endParaRPr lang="en-US" altLang="zh-CN" dirty="0"/>
          </a:p>
          <a:p>
            <a:endParaRPr lang="en-US" altLang="zh-CN" dirty="0"/>
          </a:p>
          <a:p>
            <a:endParaRPr lang="en-US" altLang="zh-CN" dirty="0"/>
          </a:p>
          <a:p>
            <a:r>
              <a:rPr lang="zh-CN" altLang="en-US" dirty="0"/>
              <a:t>优化：</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在</a:t>
            </a:r>
            <a:r>
              <a:rPr lang="en-US" altLang="zh-CN" dirty="0"/>
              <a:t>V</a:t>
            </a:r>
            <a:r>
              <a:rPr lang="zh-CN" altLang="en-US" dirty="0"/>
              <a:t>和其邻居间进行属性的频繁项集挖掘，筛选</a:t>
            </a:r>
            <a:r>
              <a:rPr lang="en-US" altLang="zh-CN" dirty="0"/>
              <a:t>V</a:t>
            </a:r>
            <a:r>
              <a:rPr lang="zh-CN" altLang="en-US" dirty="0"/>
              <a:t>属性集合；自上而下，从大的集合开始搜索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使用索引：保存</a:t>
            </a:r>
            <a:r>
              <a:rPr lang="en-US" altLang="zh-CN" dirty="0"/>
              <a:t>truss</a:t>
            </a:r>
            <a:r>
              <a:rPr lang="zh-CN" altLang="en-US" dirty="0"/>
              <a:t>等价信息和超节点信息的混合索引（使用超图压缩图加快速度，超图中的节点是超节点：连通的、有相同</a:t>
            </a:r>
            <a:r>
              <a:rPr lang="en-US" altLang="zh-CN" dirty="0"/>
              <a:t>truss</a:t>
            </a:r>
            <a:r>
              <a:rPr lang="zh-CN" altLang="en-US" dirty="0"/>
              <a:t>值的边的集合聚集成一个超节点。超节点之间有三角形连通就有边。 在超图上进行社区搜索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a:t>
            </a:r>
            <a:endParaRPr lang="en-US" altLang="zh-CN" dirty="0"/>
          </a:p>
          <a:p>
            <a:endParaRPr lang="en-US" altLang="zh-CN" dirty="0"/>
          </a:p>
          <a:p>
            <a:r>
              <a:rPr lang="en-US" altLang="zh-CN" dirty="0"/>
              <a:t>______________________________________________________________________________________</a:t>
            </a:r>
          </a:p>
          <a:p>
            <a:endParaRPr lang="en-US" altLang="zh-CN" dirty="0"/>
          </a:p>
          <a:p>
            <a:r>
              <a:rPr lang="en-US" altLang="zh-CN" dirty="0"/>
              <a:t>K-core</a:t>
            </a:r>
            <a:r>
              <a:rPr lang="zh-CN" altLang="en-US" dirty="0"/>
              <a:t>：节点度数 </a:t>
            </a:r>
            <a:r>
              <a:rPr lang="en-US" altLang="zh-CN" dirty="0"/>
              <a:t>&gt;= k</a:t>
            </a:r>
          </a:p>
          <a:p>
            <a:r>
              <a:rPr lang="en-US" altLang="zh-CN" dirty="0"/>
              <a:t>K-truss:  </a:t>
            </a:r>
            <a:r>
              <a:rPr lang="zh-CN" altLang="en-US" dirty="0"/>
              <a:t>每条边至少包含</a:t>
            </a:r>
            <a:r>
              <a:rPr lang="en-US" altLang="zh-CN" dirty="0"/>
              <a:t>k-2</a:t>
            </a:r>
            <a:r>
              <a:rPr lang="zh-CN" altLang="en-US" dirty="0"/>
              <a:t>个三角形</a:t>
            </a:r>
            <a:endParaRPr lang="en-US" altLang="zh-CN" dirty="0"/>
          </a:p>
          <a:p>
            <a:endParaRPr lang="en-US" altLang="zh-CN" dirty="0"/>
          </a:p>
          <a:p>
            <a:r>
              <a:rPr lang="en-US" altLang="zh-CN" dirty="0"/>
              <a:t>K-truss=(k-1)-core=(k-1)-edge</a:t>
            </a:r>
          </a:p>
          <a:p>
            <a:endParaRPr lang="en-US" altLang="zh-CN" dirty="0"/>
          </a:p>
          <a:p>
            <a:endParaRPr lang="en-US" altLang="zh-CN" dirty="0"/>
          </a:p>
          <a:p>
            <a:r>
              <a:rPr lang="en-US" altLang="zh-CN" dirty="0"/>
              <a:t>—————————————————————————————————————————————————</a:t>
            </a:r>
          </a:p>
          <a:p>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27</a:t>
            </a:fld>
            <a:endParaRPr lang="zh-CN" altLang="en-US"/>
          </a:p>
        </p:txBody>
      </p:sp>
    </p:spTree>
    <p:extLst>
      <p:ext uri="{BB962C8B-B14F-4D97-AF65-F5344CB8AC3E}">
        <p14:creationId xmlns:p14="http://schemas.microsoft.com/office/powerpoint/2010/main" val="4113307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28</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页面</a:t>
            </a:r>
            <a:r>
              <a:rPr lang="zh-CN" altLang="zh-CN" sz="1200" kern="1200" dirty="0">
                <a:solidFill>
                  <a:schemeClr val="tx1"/>
                </a:solidFill>
                <a:effectLst/>
                <a:latin typeface="+mn-lt"/>
                <a:ea typeface="+mn-ea"/>
                <a:cs typeface="+mn-cs"/>
              </a:rPr>
              <a:t>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r>
              <a:rPr lang="zh-CN" altLang="en-US" dirty="0">
                <a:effectLst/>
              </a:rPr>
              <a:t>，是一个比较好的数据</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页面平均加载时间，该指标是用户等待页面视图加载完成的时间，一般来说加载时间超过</a:t>
            </a:r>
            <a:r>
              <a:rPr lang="en-US" altLang="zh-CN" sz="1200" kern="1200" dirty="0">
                <a:solidFill>
                  <a:schemeClr val="tx1"/>
                </a:solidFill>
                <a:effectLst/>
                <a:latin typeface="+mn-lt"/>
                <a:ea typeface="+mn-ea"/>
                <a:cs typeface="+mn-cs"/>
              </a:rPr>
              <a:t>5s</a:t>
            </a:r>
            <a:r>
              <a:rPr lang="zh-CN" altLang="zh-CN" sz="1200" kern="1200" dirty="0">
                <a:solidFill>
                  <a:schemeClr val="tx1"/>
                </a:solidFill>
                <a:effectLst/>
                <a:latin typeface="+mn-lt"/>
                <a:ea typeface="+mn-ea"/>
                <a:cs typeface="+mn-cs"/>
              </a:rPr>
              <a:t>用户体验就会变差。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本文测试了不同页面的加载时间，得到了系统的平均加载时间在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29</a:t>
            </a:fld>
            <a:endParaRPr lang="zh-CN" altLang="en-US"/>
          </a:p>
        </p:txBody>
      </p:sp>
    </p:spTree>
    <p:extLst>
      <p:ext uri="{BB962C8B-B14F-4D97-AF65-F5344CB8AC3E}">
        <p14:creationId xmlns:p14="http://schemas.microsoft.com/office/powerpoint/2010/main" val="281981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en-US" sz="1200" kern="1200" dirty="0">
                <a:solidFill>
                  <a:schemeClr val="tx1"/>
                </a:solidFill>
                <a:effectLst/>
                <a:latin typeface="+mn-lt"/>
                <a:ea typeface="+mn-ea"/>
                <a:cs typeface="+mn-cs"/>
              </a:rPr>
              <a:t>，主要是由于图可视化的</a:t>
            </a:r>
            <a:r>
              <a:rPr lang="en-US" altLang="zh-CN" sz="1200" kern="1200" dirty="0">
                <a:solidFill>
                  <a:schemeClr val="tx1"/>
                </a:solidFill>
                <a:effectLst/>
                <a:latin typeface="+mn-lt"/>
                <a:ea typeface="+mn-ea"/>
                <a:cs typeface="+mn-cs"/>
              </a:rPr>
              <a:t>DOM</a:t>
            </a:r>
            <a:r>
              <a:rPr lang="zh-CN" altLang="en-US" sz="1200" kern="1200" dirty="0">
                <a:solidFill>
                  <a:schemeClr val="tx1"/>
                </a:solidFill>
                <a:effectLst/>
                <a:latin typeface="+mn-lt"/>
                <a:ea typeface="+mn-ea"/>
                <a:cs typeface="+mn-cs"/>
              </a:rPr>
              <a:t>操作相对复杂，比较耗费时间</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页面加载时间中</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zh-CN" sz="1200" kern="1200" dirty="0">
                <a:solidFill>
                  <a:schemeClr val="tx1"/>
                </a:solidFill>
                <a:effectLst/>
                <a:latin typeface="+mn-lt"/>
                <a:ea typeface="+mn-ea"/>
                <a:cs typeface="+mn-cs"/>
              </a:rPr>
              <a:t>，网络传输占加载时间的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资源渲染占加载时间的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由此可见平均加载时间的主要瓶颈在于</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渲染，其原因是图的可视化需要复杂的</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操作，会消耗大量时间。</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30</a:t>
            </a:fld>
            <a:endParaRPr lang="zh-CN" altLang="en-US"/>
          </a:p>
        </p:txBody>
      </p:sp>
    </p:spTree>
    <p:extLst>
      <p:ext uri="{BB962C8B-B14F-4D97-AF65-F5344CB8AC3E}">
        <p14:creationId xmlns:p14="http://schemas.microsoft.com/office/powerpoint/2010/main" val="3671739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，可以在较短时间内返回计算结果。</a:t>
            </a:r>
            <a:r>
              <a:rPr lang="zh-CN" altLang="zh-CN" dirty="0">
                <a:effectLst/>
              </a:rPr>
              <a:t> </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AJAX</a:t>
            </a:r>
            <a:r>
              <a:rPr lang="zh-CN" altLang="zh-CN" sz="1200" kern="1200" dirty="0">
                <a:solidFill>
                  <a:schemeClr val="tx1"/>
                </a:solidFill>
                <a:effectLst/>
                <a:latin typeface="+mn-lt"/>
                <a:ea typeface="+mn-ea"/>
                <a:cs typeface="+mn-cs"/>
              </a:rPr>
              <a:t>调用量以及平均响应时间，这个指标反映了从系统调用算法到算法执行完毕返回结果的平均时间。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测试结果显示，本系统算法调用的平均响应时间约为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，表明算法可以在较短时间内返回计算结果。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31</a:t>
            </a:fld>
            <a:endParaRPr lang="zh-CN" altLang="en-US"/>
          </a:p>
        </p:txBody>
      </p:sp>
    </p:spTree>
    <p:extLst>
      <p:ext uri="{BB962C8B-B14F-4D97-AF65-F5344CB8AC3E}">
        <p14:creationId xmlns:p14="http://schemas.microsoft.com/office/powerpoint/2010/main" val="1602329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32</a:t>
            </a:fld>
            <a:endParaRPr lang="zh-CN" altLang="en-US"/>
          </a:p>
        </p:txBody>
      </p:sp>
    </p:spTree>
    <p:extLst>
      <p:ext uri="{BB962C8B-B14F-4D97-AF65-F5344CB8AC3E}">
        <p14:creationId xmlns:p14="http://schemas.microsoft.com/office/powerpoint/2010/main" val="3669490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谢谢各位老师，我的汇报结束了！</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33</a:t>
            </a:fld>
            <a:endParaRPr lang="zh-CN" altLang="en-US"/>
          </a:p>
        </p:txBody>
      </p:sp>
    </p:spTree>
    <p:extLst>
      <p:ext uri="{BB962C8B-B14F-4D97-AF65-F5344CB8AC3E}">
        <p14:creationId xmlns:p14="http://schemas.microsoft.com/office/powerpoint/2010/main" val="1219598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论文主要围绕这</a:t>
            </a:r>
            <a:r>
              <a:rPr kumimoji="1" lang="en-US" altLang="zh-CN" dirty="0"/>
              <a:t>4</a:t>
            </a:r>
            <a:r>
              <a:rPr kumimoji="1" lang="zh-CN" altLang="en-US" dirty="0"/>
              <a:t>个关键词展开</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a:t>ATC</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1865558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171450" indent="-171450">
              <a:buFontTx/>
              <a:buChar char="-"/>
            </a:pPr>
            <a:r>
              <a:rPr lang="zh-CN" altLang="en-US" dirty="0"/>
              <a:t>对文章标题使用</a:t>
            </a:r>
            <a:r>
              <a:rPr lang="en-US" altLang="zh-CN" dirty="0" err="1"/>
              <a:t>nltk</a:t>
            </a:r>
            <a:r>
              <a:rPr lang="zh-CN" altLang="en-US" dirty="0"/>
              <a:t>进行分词，并且给每一个词唯一编号，方便后续算法运行</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dirty="0"/>
              <a:t>算法集成：</a:t>
            </a:r>
            <a:endParaRPr lang="en-US" altLang="zh-CN" dirty="0"/>
          </a:p>
          <a:p>
            <a:pPr marL="0" indent="0">
              <a:buFontTx/>
              <a:buNone/>
            </a:pPr>
            <a:endParaRPr lang="en-US" altLang="zh-CN" dirty="0"/>
          </a:p>
          <a:p>
            <a:pPr marL="0" indent="0">
              <a:buFontTx/>
              <a:buNone/>
            </a:pPr>
            <a:r>
              <a:rPr lang="zh-CN" altLang="en-US" dirty="0"/>
              <a:t>算法集成需要对已有算法进行修改和优化，使之可以无缝整合到</a:t>
            </a:r>
            <a:r>
              <a:rPr lang="en-US" altLang="zh-CN" dirty="0"/>
              <a:t>Neo4j</a:t>
            </a:r>
            <a:r>
              <a:rPr lang="zh-CN" altLang="en-US" dirty="0"/>
              <a:t>中</a:t>
            </a:r>
            <a:endParaRPr lang="en-US" altLang="zh-CN" dirty="0"/>
          </a:p>
          <a:p>
            <a:pPr marL="0" indent="0">
              <a:buFontTx/>
              <a:buNone/>
            </a:pPr>
            <a:endParaRPr lang="en-US" altLang="zh-CN" dirty="0"/>
          </a:p>
          <a:p>
            <a:pPr marL="0" indent="0">
              <a:buFontTx/>
              <a:buNone/>
            </a:pPr>
            <a:r>
              <a:rPr lang="zh-CN" altLang="en-US" dirty="0"/>
              <a:t>本文所述系统的一个主要功能就是基于学术网络图进行数据分析，包括：</a:t>
            </a:r>
            <a:endParaRPr lang="en-US" altLang="zh-CN" dirty="0"/>
          </a:p>
          <a:p>
            <a:pPr marL="0" indent="0">
              <a:buFontTx/>
              <a:buNone/>
            </a:pPr>
            <a:endParaRPr lang="en-US" altLang="zh-CN" dirty="0"/>
          </a:p>
          <a:p>
            <a:pPr marL="171450" indent="-171450">
              <a:buFontTx/>
              <a:buChar char="-"/>
            </a:pPr>
            <a:r>
              <a:rPr lang="zh-CN" altLang="en-US" dirty="0"/>
              <a:t>节点信息检索</a:t>
            </a:r>
            <a:endParaRPr lang="en-US" altLang="zh-CN" dirty="0"/>
          </a:p>
          <a:p>
            <a:pPr marL="171450" indent="-171450">
              <a:buFontTx/>
              <a:buChar char="-"/>
            </a:pPr>
            <a:r>
              <a:rPr lang="zh-CN" altLang="en-US" dirty="0"/>
              <a:t>节点相似度查询</a:t>
            </a:r>
            <a:endParaRPr lang="en-US" altLang="zh-CN" dirty="0"/>
          </a:p>
          <a:p>
            <a:pPr marL="171450" indent="-171450">
              <a:buFontTx/>
              <a:buChar char="-"/>
            </a:pPr>
            <a:r>
              <a:rPr lang="zh-CN" altLang="en-US" dirty="0"/>
              <a:t>节点中心度查询</a:t>
            </a:r>
            <a:endParaRPr lang="en-US" altLang="zh-CN" dirty="0"/>
          </a:p>
          <a:p>
            <a:pPr marL="171450" indent="-171450">
              <a:buFontTx/>
              <a:buChar char="-"/>
            </a:pPr>
            <a:r>
              <a:rPr lang="zh-CN" altLang="en-US" dirty="0"/>
              <a:t>研究团体搜索</a:t>
            </a:r>
            <a:endParaRPr lang="en-US" altLang="zh-CN" dirty="0"/>
          </a:p>
          <a:p>
            <a:pPr marL="0" indent="0">
              <a:buFontTx/>
              <a:buNone/>
            </a:pPr>
            <a:endParaRPr lang="en-US" altLang="zh-CN" dirty="0"/>
          </a:p>
          <a:p>
            <a:pPr marL="0" indent="0">
              <a:buFontTx/>
              <a:buNone/>
            </a:pPr>
            <a:r>
              <a:rPr lang="zh-CN" altLang="en-US" dirty="0"/>
              <a:t>要实现上述功能就必须借助于图的相关算法， 比如：中心性算法、相似度算法、社区检测算法等。</a:t>
            </a:r>
            <a:endParaRPr lang="en-US" altLang="zh-CN" dirty="0"/>
          </a:p>
          <a:p>
            <a:pPr marL="0" indent="0">
              <a:buFontTx/>
              <a:buNone/>
            </a:pPr>
            <a:endParaRPr lang="en-US" altLang="zh-CN" dirty="0"/>
          </a:p>
          <a:p>
            <a:pPr marL="0" indent="0">
              <a:buFontTx/>
              <a:buNone/>
            </a:pPr>
            <a:r>
              <a:rPr lang="zh-CN" altLang="en-US" dirty="0"/>
              <a:t>图数据库</a:t>
            </a:r>
            <a:r>
              <a:rPr lang="en-US" altLang="zh-CN" dirty="0"/>
              <a:t>Nei4j</a:t>
            </a:r>
            <a:r>
              <a:rPr lang="zh-CN" altLang="en-US" dirty="0"/>
              <a:t>有自带的算法库，但是无法满足本系统的需求；因此需要对</a:t>
            </a:r>
            <a:r>
              <a:rPr lang="en-US" altLang="zh-CN" dirty="0"/>
              <a:t>Neo4j</a:t>
            </a:r>
            <a:r>
              <a:rPr lang="zh-CN" altLang="en-US" dirty="0"/>
              <a:t>所支持的算法进行扩展。</a:t>
            </a:r>
            <a:endParaRPr lang="en-US" altLang="zh-CN" dirty="0"/>
          </a:p>
          <a:p>
            <a:pPr marL="0" indent="0">
              <a:buFontTx/>
              <a:buNone/>
            </a:pPr>
            <a:endParaRPr lang="en-US" altLang="zh-CN" dirty="0"/>
          </a:p>
          <a:p>
            <a:pPr marL="0" indent="0">
              <a:buFontTx/>
              <a:buNone/>
            </a:pPr>
            <a:r>
              <a:rPr lang="zh-CN" altLang="en-US" dirty="0"/>
              <a:t>本文在图数据库</a:t>
            </a:r>
            <a:r>
              <a:rPr lang="en-US" altLang="zh-CN" dirty="0"/>
              <a:t>Neo4j</a:t>
            </a:r>
            <a:r>
              <a:rPr lang="zh-CN" altLang="en-US" dirty="0"/>
              <a:t>的基础上集成了， 计算节点相似度的算法</a:t>
            </a:r>
            <a:r>
              <a:rPr lang="en-US" altLang="zh-CN" dirty="0" err="1"/>
              <a:t>Simrank</a:t>
            </a:r>
            <a:r>
              <a:rPr lang="zh-CN" altLang="en-US" dirty="0"/>
              <a:t>， 以及搜索属性紧密的社区的算法（</a:t>
            </a:r>
            <a:r>
              <a:rPr lang="en-US" altLang="zh-CN" dirty="0" err="1"/>
              <a:t>Equitruss</a:t>
            </a:r>
            <a:r>
              <a:rPr lang="zh-CN" altLang="en-US" dirty="0"/>
              <a:t>）</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en-US" altLang="zh-CN" dirty="0"/>
              <a:t>——————————————————————————————————————————————————————————————————</a:t>
            </a:r>
          </a:p>
          <a:p>
            <a:pPr marL="0" indent="0">
              <a:buFontTx/>
              <a:buNone/>
            </a:pPr>
            <a:r>
              <a:rPr lang="zh-CN" altLang="en-US" dirty="0"/>
              <a:t>系统实现架构：</a:t>
            </a:r>
            <a:endParaRPr lang="en-US" altLang="zh-CN" dirty="0"/>
          </a:p>
          <a:p>
            <a:pPr marL="0" indent="0">
              <a:buFontTx/>
              <a:buNone/>
            </a:pPr>
            <a:endParaRPr lang="en-US" altLang="zh-CN" dirty="0"/>
          </a:p>
          <a:p>
            <a:pPr marL="0" indent="0">
              <a:buFontTx/>
              <a:buNone/>
            </a:pPr>
            <a:r>
              <a:rPr lang="zh-CN" altLang="en-US" dirty="0"/>
              <a:t>本系统功能实现主要分为 </a:t>
            </a:r>
            <a:endParaRPr lang="en-US" altLang="zh-CN" dirty="0"/>
          </a:p>
          <a:p>
            <a:pPr marL="0" indent="0">
              <a:buFontTx/>
              <a:buNone/>
            </a:pPr>
            <a:endParaRPr lang="en-US" altLang="zh-CN" dirty="0"/>
          </a:p>
          <a:p>
            <a:pPr marL="0" indent="0">
              <a:buFontTx/>
              <a:buNone/>
            </a:pPr>
            <a:r>
              <a:rPr lang="en-US" altLang="zh-CN" dirty="0"/>
              <a:t>&gt;</a:t>
            </a:r>
            <a:r>
              <a:rPr lang="zh-CN" altLang="en-US" dirty="0"/>
              <a:t> 前端可视化模块：采用</a:t>
            </a:r>
            <a:r>
              <a:rPr lang="en-US" altLang="zh-CN" dirty="0"/>
              <a:t>MVVM</a:t>
            </a:r>
            <a:r>
              <a:rPr lang="zh-CN" altLang="en-US" dirty="0"/>
              <a:t>架构，和前端框架</a:t>
            </a:r>
            <a:r>
              <a:rPr lang="en-US" altLang="zh-CN" dirty="0" err="1"/>
              <a:t>Vue</a:t>
            </a:r>
            <a:r>
              <a:rPr lang="zh-CN" altLang="en-US" dirty="0"/>
              <a:t>实现</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en-US" altLang="zh-CN" dirty="0"/>
              <a:t>-</a:t>
            </a:r>
            <a:r>
              <a:rPr lang="zh-CN" altLang="en-US" dirty="0"/>
              <a:t> 负责与用户行进交互</a:t>
            </a:r>
            <a:endParaRPr lang="en-US" altLang="zh-CN" dirty="0"/>
          </a:p>
          <a:p>
            <a:pPr marL="0" indent="0">
              <a:buFontTx/>
              <a:buNone/>
            </a:pPr>
            <a:r>
              <a:rPr lang="en-US" altLang="zh-CN" dirty="0"/>
              <a:t>-</a:t>
            </a:r>
            <a:r>
              <a:rPr lang="zh-CN" altLang="en-US" dirty="0"/>
              <a:t> 负责展示系统处理结果</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171450" indent="-171450">
              <a:buFont typeface="Wingdings" pitchFamily="2" charset="2"/>
              <a:buChar char="Ø"/>
            </a:pPr>
            <a:r>
              <a:rPr lang="zh-CN" altLang="en-US" dirty="0"/>
              <a:t>后端模块，采用</a:t>
            </a:r>
            <a:r>
              <a:rPr lang="en-US" altLang="zh-CN" dirty="0"/>
              <a:t>Restful</a:t>
            </a:r>
            <a:r>
              <a:rPr lang="zh-CN" altLang="en-US" dirty="0"/>
              <a:t>风格</a:t>
            </a:r>
            <a:r>
              <a:rPr lang="en-US" altLang="zh-CN" dirty="0"/>
              <a:t>API</a:t>
            </a:r>
            <a:r>
              <a:rPr lang="zh-CN" altLang="en-US" dirty="0"/>
              <a:t>，以及</a:t>
            </a:r>
            <a:r>
              <a:rPr lang="en-US" altLang="zh-CN" dirty="0"/>
              <a:t>MVC</a:t>
            </a:r>
            <a:r>
              <a:rPr lang="zh-CN" altLang="en-US" dirty="0"/>
              <a:t>架构</a:t>
            </a:r>
            <a:endParaRPr lang="en-US" altLang="zh-CN" dirty="0"/>
          </a:p>
          <a:p>
            <a:pPr marL="0" indent="0">
              <a:buFontTx/>
              <a:buNone/>
            </a:pPr>
            <a:endParaRPr lang="en-US" altLang="zh-CN" dirty="0"/>
          </a:p>
          <a:p>
            <a:pPr marL="0" indent="0">
              <a:buFontTx/>
              <a:buNone/>
            </a:pPr>
            <a:r>
              <a:rPr lang="en-US" altLang="zh-CN" dirty="0"/>
              <a:t>-</a:t>
            </a:r>
            <a:r>
              <a:rPr lang="zh-CN" altLang="en-US" dirty="0"/>
              <a:t> 负责处理业务逻辑，返回结果到前端</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205268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3.xml"/><Relationship Id="rId7" Type="http://schemas.openxmlformats.org/officeDocument/2006/relationships/notesSlide" Target="../notesSlides/notesSlide1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1.xml"/><Relationship Id="rId7" Type="http://schemas.microsoft.com/office/2007/relationships/hdphoto" Target="../media/hdphoto11.wdp"/><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5.png"/><Relationship Id="rId5" Type="http://schemas.microsoft.com/office/2007/relationships/hdphoto" Target="../media/hdphoto10.wdp"/><Relationship Id="rId4" Type="http://schemas.openxmlformats.org/officeDocument/2006/relationships/image" Target="../media/image14.png"/><Relationship Id="rId9" Type="http://schemas.microsoft.com/office/2007/relationships/hdphoto" Target="../media/hdphoto12.wdp"/></Relationships>
</file>

<file path=ppt/slides/_rels/slide12.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7.emf"/></Relationships>
</file>

<file path=ppt/slides/_rels/slide13.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8.emf"/></Relationships>
</file>

<file path=ppt/slides/_rels/slide14.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19.emf"/></Relationships>
</file>

<file path=ppt/slides/_rels/slide1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20.emf"/></Relationships>
</file>

<file path=ppt/slides/_rels/slide16.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27.png"/><Relationship Id="rId5" Type="http://schemas.openxmlformats.org/officeDocument/2006/relationships/image" Target="../media/image2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30.png"/><Relationship Id="rId5" Type="http://schemas.openxmlformats.org/officeDocument/2006/relationships/image" Target="../media/image2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33.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4.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4.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microsoft.com/office/2007/relationships/hdphoto" Target="../media/hdphoto14.wdp"/></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40.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7.wdp"/></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4"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anim calcmode="lin" valueType="num">
                                      <p:cBhvr>
                                        <p:cTn id="17" dur="500" fill="hold"/>
                                        <p:tgtEl>
                                          <p:spTgt spid="35"/>
                                        </p:tgtEl>
                                        <p:attrNameLst>
                                          <p:attrName>ppt_x</p:attrName>
                                        </p:attrNameLst>
                                      </p:cBhvr>
                                      <p:tavLst>
                                        <p:tav tm="0">
                                          <p:val>
                                            <p:strVal val="#ppt_x"/>
                                          </p:val>
                                        </p:tav>
                                        <p:tav tm="100000">
                                          <p:val>
                                            <p:strVal val="#ppt_x"/>
                                          </p:val>
                                        </p:tav>
                                      </p:tavLst>
                                    </p:anim>
                                    <p:anim calcmode="lin" valueType="num">
                                      <p:cBhvr>
                                        <p:cTn id="18" dur="500" fill="hold"/>
                                        <p:tgtEl>
                                          <p:spTgt spid="35"/>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arn(inVertical)">
                                      <p:cBhvr>
                                        <p:cTn id="21" dur="500"/>
                                        <p:tgtEl>
                                          <p:spTgt spid="39"/>
                                        </p:tgtEl>
                                      </p:cBhvr>
                                    </p:animEffect>
                                  </p:childTnLst>
                                </p:cTn>
                              </p:par>
                              <p:par>
                                <p:cTn id="22" presetID="16" presetClass="entr" presetSubtype="21"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4" presetClass="entr" presetSubtype="1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randombar(horizontal)">
                                      <p:cBhvr>
                                        <p:cTn id="27" dur="500"/>
                                        <p:tgtEl>
                                          <p:spTgt spid="3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grpSp>
        <p:nvGrpSpPr>
          <p:cNvPr id="2" name="组合 1">
            <a:extLst>
              <a:ext uri="{FF2B5EF4-FFF2-40B4-BE49-F238E27FC236}">
                <a16:creationId xmlns:a16="http://schemas.microsoft.com/office/drawing/2014/main" id="{ACD7D3E8-9ECE-804A-806E-E9A21A9E3CF9}"/>
              </a:ext>
            </a:extLst>
          </p:cNvPr>
          <p:cNvGrpSpPr/>
          <p:nvPr/>
        </p:nvGrpSpPr>
        <p:grpSpPr>
          <a:xfrm>
            <a:off x="0" y="479236"/>
            <a:ext cx="5853584" cy="584775"/>
            <a:chOff x="0" y="479236"/>
            <a:chExt cx="5853584" cy="584775"/>
          </a:xfrm>
        </p:grpSpPr>
        <p:sp>
          <p:nvSpPr>
            <p:cNvPr id="4" name="PA_文本框 3"/>
            <p:cNvSpPr txBox="1"/>
            <p:nvPr>
              <p:custDataLst>
                <p:tags r:id="rId4"/>
              </p:custDataLst>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5"/>
              </p:custDataLst>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PA_组合 3"/>
          <p:cNvGrpSpPr/>
          <p:nvPr>
            <p:custDataLst>
              <p:tags r:id="rId1"/>
            </p:custDataLst>
          </p:nvPr>
        </p:nvGrpSpPr>
        <p:grpSpPr>
          <a:xfrm>
            <a:off x="3081139" y="2172171"/>
            <a:ext cx="6029722" cy="899400"/>
            <a:chOff x="5741409" y="2661945"/>
            <a:chExt cx="6029722" cy="899400"/>
          </a:xfrm>
        </p:grpSpPr>
        <p:sp>
          <p:nvSpPr>
            <p:cNvPr id="12" name="椭圆 11"/>
            <p:cNvSpPr/>
            <p:nvPr/>
          </p:nvSpPr>
          <p:spPr>
            <a:xfrm>
              <a:off x="5741409" y="2663245"/>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数据处理可行性</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：使用流式解析的方式，处理原始</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数据。此种方式不受</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文件大小限制。抽取的数据采用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格式保存。</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格式的数据导入</a:t>
              </a: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1</a:t>
              </a:r>
              <a:endParaRPr lang="zh-CN" altLang="en-US" sz="3200" dirty="0"/>
            </a:p>
          </p:txBody>
        </p:sp>
      </p:grpSp>
      <p:grpSp>
        <p:nvGrpSpPr>
          <p:cNvPr id="15" name="PA_组合 15"/>
          <p:cNvGrpSpPr/>
          <p:nvPr>
            <p:custDataLst>
              <p:tags r:id="rId2"/>
            </p:custDataLst>
          </p:nvPr>
        </p:nvGrpSpPr>
        <p:grpSpPr>
          <a:xfrm>
            <a:off x="3872918" y="3786430"/>
            <a:ext cx="6021888" cy="915787"/>
            <a:chOff x="5339745" y="3792476"/>
            <a:chExt cx="6021888" cy="915787"/>
          </a:xfrm>
        </p:grpSpPr>
        <p:sp>
          <p:nvSpPr>
            <p:cNvPr id="16" name="椭圆 15"/>
            <p:cNvSpPr/>
            <p:nvPr/>
          </p:nvSpPr>
          <p:spPr>
            <a:xfrm>
              <a:off x="5339745" y="3798307"/>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算法集成可行性分析</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 本地接口实现</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代码的相互调用；对于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实现的算法，可以直接通过</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代码调用。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存储过程。</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2</a:t>
              </a:r>
              <a:endParaRPr lang="zh-CN" altLang="en-US" sz="3200" dirty="0"/>
            </a:p>
          </p:txBody>
        </p:sp>
      </p:grpSp>
      <p:grpSp>
        <p:nvGrpSpPr>
          <p:cNvPr id="19" name="PA_组合 16"/>
          <p:cNvGrpSpPr/>
          <p:nvPr>
            <p:custDataLst>
              <p:tags r:id="rId3"/>
            </p:custDataLst>
          </p:nvPr>
        </p:nvGrpSpPr>
        <p:grpSpPr>
          <a:xfrm>
            <a:off x="4554635" y="4993929"/>
            <a:ext cx="6012766" cy="892516"/>
            <a:chOff x="4668935" y="4769050"/>
            <a:chExt cx="6012766" cy="892516"/>
          </a:xfrm>
        </p:grpSpPr>
        <p:sp>
          <p:nvSpPr>
            <p:cNvPr id="20" name="椭圆 19"/>
            <p:cNvSpPr/>
            <p:nvPr/>
          </p:nvSpPr>
          <p:spPr>
            <a:xfrm>
              <a:off x="4668935" y="4769050"/>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系统架构实现：</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可视化模块使用成熟的前端框架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风格开发</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模式。存储采用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3</a:t>
              </a:r>
              <a:endParaRPr lang="zh-CN" altLang="en-US" sz="3200" dirty="0"/>
            </a:p>
          </p:txBody>
        </p:sp>
      </p:gr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过程难点分析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2968682" y="2599231"/>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数据预处理，从原始文献数据中构建学术网络图</a:t>
            </a:r>
          </a:p>
        </p:txBody>
      </p:sp>
      <p:sp>
        <p:nvSpPr>
          <p:cNvPr id="24" name="椭圆 23"/>
          <p:cNvSpPr/>
          <p:nvPr/>
        </p:nvSpPr>
        <p:spPr>
          <a:xfrm>
            <a:off x="2968682" y="385692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的算法集成</a:t>
            </a:r>
          </a:p>
        </p:txBody>
      </p:sp>
      <p:sp>
        <p:nvSpPr>
          <p:cNvPr id="27" name="椭圆 26"/>
          <p:cNvSpPr/>
          <p:nvPr/>
        </p:nvSpPr>
        <p:spPr>
          <a:xfrm>
            <a:off x="2968682" y="511461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框架开发前端可视化模块；采用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a:t>
            </a:r>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过程</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53" presetClass="entr" presetSubtype="528" fill="hold" grpId="0" nodeType="withEffect">
                                  <p:stCondLst>
                                    <p:cond delay="4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anim calcmode="lin" valueType="num">
                                      <p:cBhvr>
                                        <p:cTn id="36" dur="500" fill="hold"/>
                                        <p:tgtEl>
                                          <p:spTgt spid="23"/>
                                        </p:tgtEl>
                                        <p:attrNameLst>
                                          <p:attrName>ppt_x</p:attrName>
                                        </p:attrNameLst>
                                      </p:cBhvr>
                                      <p:tavLst>
                                        <p:tav tm="0">
                                          <p:val>
                                            <p:fltVal val="0.5"/>
                                          </p:val>
                                        </p:tav>
                                        <p:tav tm="100000">
                                          <p:val>
                                            <p:strVal val="#ppt_x"/>
                                          </p:val>
                                        </p:tav>
                                      </p:tavLst>
                                    </p:anim>
                                    <p:anim calcmode="lin" valueType="num">
                                      <p:cBhvr>
                                        <p:cTn id="37" dur="500" fill="hold"/>
                                        <p:tgtEl>
                                          <p:spTgt spid="23"/>
                                        </p:tgtEl>
                                        <p:attrNameLst>
                                          <p:attrName>ppt_y</p:attrName>
                                        </p:attrNameLst>
                                      </p:cBhvr>
                                      <p:tavLst>
                                        <p:tav tm="0">
                                          <p:val>
                                            <p:fltVal val="0.5"/>
                                          </p:val>
                                        </p:tav>
                                        <p:tav tm="100000">
                                          <p:val>
                                            <p:strVal val="#ppt_y"/>
                                          </p:val>
                                        </p:tav>
                                      </p:tavLst>
                                    </p:anim>
                                  </p:childTnLst>
                                </p:cTn>
                              </p:par>
                            </p:childTnLst>
                          </p:cTn>
                        </p:par>
                        <p:par>
                          <p:cTn id="38" fill="hold">
                            <p:stCondLst>
                              <p:cond delay="1400"/>
                            </p:stCondLst>
                            <p:childTnLst>
                              <p:par>
                                <p:cTn id="39" presetID="16" presetClass="entr" presetSubtype="2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数据预处理</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6" name="图片 15">
            <a:extLst>
              <a:ext uri="{FF2B5EF4-FFF2-40B4-BE49-F238E27FC236}">
                <a16:creationId xmlns:a16="http://schemas.microsoft.com/office/drawing/2014/main" id="{82FF8731-26C6-E243-90CA-C433308A8E7E}"/>
              </a:ext>
            </a:extLst>
          </p:cNvPr>
          <p:cNvPicPr/>
          <p:nvPr/>
        </p:nvPicPr>
        <p:blipFill>
          <a:blip r:embed="rId9">
            <a:extLst>
              <a:ext uri="{28A0092B-C50C-407E-A947-70E740481C1C}">
                <a14:useLocalDpi xmlns:a14="http://schemas.microsoft.com/office/drawing/2010/main" val="0"/>
              </a:ext>
            </a:extLst>
          </a:blip>
          <a:stretch>
            <a:fillRect/>
          </a:stretch>
        </p:blipFill>
        <p:spPr>
          <a:xfrm>
            <a:off x="507041" y="1270232"/>
            <a:ext cx="8942407" cy="4653023"/>
          </a:xfrm>
          <a:prstGeom prst="rect">
            <a:avLst/>
          </a:prstGeom>
        </p:spPr>
      </p:pic>
    </p:spTree>
    <p:extLst>
      <p:ext uri="{BB962C8B-B14F-4D97-AF65-F5344CB8AC3E}">
        <p14:creationId xmlns:p14="http://schemas.microsoft.com/office/powerpoint/2010/main" val="3802856066"/>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87EFD8E1-EA6F-304F-B434-445B4FFCFCC3}"/>
              </a:ext>
            </a:extLst>
          </p:cNvPr>
          <p:cNvPicPr/>
          <p:nvPr/>
        </p:nvPicPr>
        <p:blipFill>
          <a:blip r:embed="rId9">
            <a:extLst>
              <a:ext uri="{28A0092B-C50C-407E-A947-70E740481C1C}">
                <a14:useLocalDpi xmlns:a14="http://schemas.microsoft.com/office/drawing/2010/main" val="0"/>
              </a:ext>
            </a:extLst>
          </a:blip>
          <a:stretch>
            <a:fillRect/>
          </a:stretch>
        </p:blipFill>
        <p:spPr>
          <a:xfrm>
            <a:off x="1415424" y="1460034"/>
            <a:ext cx="6959584" cy="5051550"/>
          </a:xfrm>
          <a:prstGeom prst="rect">
            <a:avLst/>
          </a:prstGeom>
        </p:spPr>
      </p:pic>
    </p:spTree>
    <p:extLst>
      <p:ext uri="{BB962C8B-B14F-4D97-AF65-F5344CB8AC3E}">
        <p14:creationId xmlns:p14="http://schemas.microsoft.com/office/powerpoint/2010/main" val="3074815301"/>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8C217F7B-5A0D-F246-B14B-E5DA9EE1AC36}"/>
              </a:ext>
            </a:extLst>
          </p:cNvPr>
          <p:cNvPicPr/>
          <p:nvPr/>
        </p:nvPicPr>
        <p:blipFill>
          <a:blip r:embed="rId9">
            <a:extLst>
              <a:ext uri="{28A0092B-C50C-407E-A947-70E740481C1C}">
                <a14:useLocalDpi xmlns:a14="http://schemas.microsoft.com/office/drawing/2010/main" val="0"/>
              </a:ext>
            </a:extLst>
          </a:blip>
          <a:stretch>
            <a:fillRect/>
          </a:stretch>
        </p:blipFill>
        <p:spPr>
          <a:xfrm>
            <a:off x="595694" y="1551008"/>
            <a:ext cx="8572684" cy="3749565"/>
          </a:xfrm>
          <a:prstGeom prst="rect">
            <a:avLst/>
          </a:prstGeom>
        </p:spPr>
      </p:pic>
    </p:spTree>
    <p:extLst>
      <p:ext uri="{BB962C8B-B14F-4D97-AF65-F5344CB8AC3E}">
        <p14:creationId xmlns:p14="http://schemas.microsoft.com/office/powerpoint/2010/main" val="361702525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前端架构图</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1" name="图片 10">
            <a:extLst>
              <a:ext uri="{FF2B5EF4-FFF2-40B4-BE49-F238E27FC236}">
                <a16:creationId xmlns:a16="http://schemas.microsoft.com/office/drawing/2014/main" id="{33B24519-0A25-DF40-821F-9C702C5FA9B0}"/>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2326282" y="995423"/>
            <a:ext cx="7060785" cy="5717893"/>
          </a:xfrm>
          <a:prstGeom prst="rect">
            <a:avLst/>
          </a:prstGeom>
        </p:spPr>
      </p:pic>
    </p:spTree>
    <p:extLst>
      <p:ext uri="{BB962C8B-B14F-4D97-AF65-F5344CB8AC3E}">
        <p14:creationId xmlns:p14="http://schemas.microsoft.com/office/powerpoint/2010/main" val="3771225998"/>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p:stCondLst>
                              <p:cond delay="1500"/>
                            </p:stCondLst>
                            <p:childTnLst>
                              <p:par>
                                <p:cTn id="21" presetID="9"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6877050" cy="584775"/>
            <a:chOff x="0" y="479236"/>
            <a:chExt cx="5853584" cy="796376"/>
          </a:xfrm>
        </p:grpSpPr>
        <p:sp>
          <p:nvSpPr>
            <p:cNvPr id="4" name="文本框 3"/>
            <p:cNvSpPr txBox="1"/>
            <p:nvPr/>
          </p:nvSpPr>
          <p:spPr>
            <a:xfrm>
              <a:off x="507041" y="479236"/>
              <a:ext cx="5346543" cy="796376"/>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难点分析</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后端架构</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p:nvPicPr>
        <p:blipFill rotWithShape="1">
          <a:blip r:embed="rId3"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5"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6">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7" cstate="screen">
            <a:extLst>
              <a:ext uri="{BEBA8EAE-BF5A-486C-A8C5-ECC9F3942E4B}">
                <a14:imgProps xmlns:a14="http://schemas.microsoft.com/office/drawing/2010/main">
                  <a14:imgLayer r:embed="rId8">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8880894" y="295722"/>
            <a:ext cx="6000000" cy="6000000"/>
          </a:xfrm>
          <a:prstGeom prst="rect">
            <a:avLst/>
          </a:prstGeom>
        </p:spPr>
      </p:pic>
      <p:sp>
        <p:nvSpPr>
          <p:cNvPr id="19" name="矩形 18"/>
          <p:cNvSpPr/>
          <p:nvPr/>
        </p:nvSpPr>
        <p:spPr>
          <a:xfrm>
            <a:off x="992691" y="3295722"/>
            <a:ext cx="1082348" cy="181504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实践难 点</a:t>
            </a:r>
          </a:p>
        </p:txBody>
      </p:sp>
      <p:pic>
        <p:nvPicPr>
          <p:cNvPr id="10" name="图片 9">
            <a:extLst>
              <a:ext uri="{FF2B5EF4-FFF2-40B4-BE49-F238E27FC236}">
                <a16:creationId xmlns:a16="http://schemas.microsoft.com/office/drawing/2014/main" id="{F687D820-363E-B645-ADAE-FB892BB4AD93}"/>
              </a:ext>
            </a:extLst>
          </p:cNvPr>
          <p:cNvPicPr/>
          <p:nvPr/>
        </p:nvPicPr>
        <p:blipFill>
          <a:blip r:embed="rId9">
            <a:extLst>
              <a:ext uri="{28A0092B-C50C-407E-A947-70E740481C1C}">
                <a14:useLocalDpi xmlns:a14="http://schemas.microsoft.com/office/drawing/2010/main" val="0"/>
              </a:ext>
            </a:extLst>
          </a:blip>
          <a:stretch>
            <a:fillRect/>
          </a:stretch>
        </p:blipFill>
        <p:spPr>
          <a:xfrm>
            <a:off x="2326282" y="1197164"/>
            <a:ext cx="4757492" cy="5410034"/>
          </a:xfrm>
          <a:prstGeom prst="rect">
            <a:avLst/>
          </a:prstGeom>
        </p:spPr>
      </p:pic>
    </p:spTree>
    <p:extLst>
      <p:ext uri="{BB962C8B-B14F-4D97-AF65-F5344CB8AC3E}">
        <p14:creationId xmlns:p14="http://schemas.microsoft.com/office/powerpoint/2010/main" val="998192252"/>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5933A2-B3AE-4A49-B50D-AC3D36E1A912}"/>
              </a:ext>
            </a:extLst>
          </p:cNvPr>
          <p:cNvGrpSpPr/>
          <p:nvPr/>
        </p:nvGrpSpPr>
        <p:grpSpPr>
          <a:xfrm>
            <a:off x="-3293053" y="-641303"/>
            <a:ext cx="19664610" cy="8023124"/>
            <a:chOff x="-3293053" y="-641303"/>
            <a:chExt cx="19664610"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494354" y="462481"/>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1303"/>
              <a:ext cx="9658486" cy="8023124"/>
            </a:xfrm>
            <a:prstGeom prst="rect">
              <a:avLst/>
            </a:prstGeom>
          </p:spPr>
        </p:pic>
      </p:grpSp>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BCC8D4C-F34F-FB49-B5CB-B606C808AA9F}"/>
              </a:ext>
            </a:extLst>
          </p:cNvPr>
          <p:cNvGrpSpPr/>
          <p:nvPr/>
        </p:nvGrpSpPr>
        <p:grpSpPr>
          <a:xfrm>
            <a:off x="6657452" y="2084074"/>
            <a:ext cx="5452174" cy="2825506"/>
            <a:chOff x="6657452" y="2084074"/>
            <a:chExt cx="5452174" cy="2825506"/>
          </a:xfrm>
        </p:grpSpPr>
        <p:sp>
          <p:nvSpPr>
            <p:cNvPr id="11" name="文本框 10"/>
            <p:cNvSpPr txBox="1"/>
            <p:nvPr/>
          </p:nvSpPr>
          <p:spPr>
            <a:xfrm>
              <a:off x="7039163" y="3740029"/>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成果展示</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3</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7039163" y="4386360"/>
              <a:ext cx="5070463" cy="523220"/>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results display</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作者文章检索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1.mov">
            <a:hlinkClick r:id="" action="ppaction://media"/>
            <a:extLst>
              <a:ext uri="{FF2B5EF4-FFF2-40B4-BE49-F238E27FC236}">
                <a16:creationId xmlns:a16="http://schemas.microsoft.com/office/drawing/2014/main" id="{0E8294CE-C2A8-5941-8E9A-7E5F3EEDA67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9565" y="1423951"/>
            <a:ext cx="10115089" cy="4954813"/>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2.mov">
            <a:hlinkClick r:id="" action="ppaction://media"/>
            <a:extLst>
              <a:ext uri="{FF2B5EF4-FFF2-40B4-BE49-F238E27FC236}">
                <a16:creationId xmlns:a16="http://schemas.microsoft.com/office/drawing/2014/main" id="{5E41FE0B-C318-C04C-98BE-312206250B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9594" y="1279593"/>
            <a:ext cx="10155031" cy="4974379"/>
          </a:xfrm>
          <a:prstGeom prst="rect">
            <a:avLst/>
          </a:prstGeom>
        </p:spPr>
      </p:pic>
    </p:spTree>
    <p:extLst>
      <p:ext uri="{BB962C8B-B14F-4D97-AF65-F5344CB8AC3E}">
        <p14:creationId xmlns:p14="http://schemas.microsoft.com/office/powerpoint/2010/main" val="32163340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研究方法</a:t>
            </a:r>
          </a:p>
        </p:txBody>
      </p:sp>
      <p:sp>
        <p:nvSpPr>
          <p:cNvPr id="102" name="矩形 101"/>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文章、作者模糊搜索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3.mov">
            <a:hlinkClick r:id="" action="ppaction://media"/>
            <a:extLst>
              <a:ext uri="{FF2B5EF4-FFF2-40B4-BE49-F238E27FC236}">
                <a16:creationId xmlns:a16="http://schemas.microsoft.com/office/drawing/2014/main" id="{B468D9C2-EE00-0943-A890-66D966B0925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6121" y="1379615"/>
            <a:ext cx="9961978" cy="4999149"/>
          </a:xfrm>
          <a:prstGeom prst="rect">
            <a:avLst/>
          </a:prstGeom>
        </p:spPr>
      </p:pic>
    </p:spTree>
    <p:extLst>
      <p:ext uri="{BB962C8B-B14F-4D97-AF65-F5344CB8AC3E}">
        <p14:creationId xmlns:p14="http://schemas.microsoft.com/office/powerpoint/2010/main" val="26125229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文章关键词搜索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4.mov">
            <a:hlinkClick r:id="" action="ppaction://media"/>
            <a:extLst>
              <a:ext uri="{FF2B5EF4-FFF2-40B4-BE49-F238E27FC236}">
                <a16:creationId xmlns:a16="http://schemas.microsoft.com/office/drawing/2014/main" id="{382D9E5E-14AF-6244-90A5-4049B2C075A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8335" y="1511404"/>
            <a:ext cx="9395615" cy="4714935"/>
          </a:xfrm>
          <a:prstGeom prst="rect">
            <a:avLst/>
          </a:prstGeom>
        </p:spPr>
      </p:pic>
    </p:spTree>
    <p:extLst>
      <p:ext uri="{BB962C8B-B14F-4D97-AF65-F5344CB8AC3E}">
        <p14:creationId xmlns:p14="http://schemas.microsoft.com/office/powerpoint/2010/main" val="7595947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合作对象文章搜索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5.mov">
            <a:hlinkClick r:id="" action="ppaction://media"/>
            <a:extLst>
              <a:ext uri="{FF2B5EF4-FFF2-40B4-BE49-F238E27FC236}">
                <a16:creationId xmlns:a16="http://schemas.microsoft.com/office/drawing/2014/main" id="{45F87AE5-DF91-A849-A258-5545F543017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9335" y="1302549"/>
            <a:ext cx="10115550" cy="5076215"/>
          </a:xfrm>
          <a:prstGeom prst="rect">
            <a:avLst/>
          </a:prstGeom>
        </p:spPr>
      </p:pic>
    </p:spTree>
    <p:extLst>
      <p:ext uri="{BB962C8B-B14F-4D97-AF65-F5344CB8AC3E}">
        <p14:creationId xmlns:p14="http://schemas.microsoft.com/office/powerpoint/2010/main" val="424820143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3200" spc="1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2-1.mov">
            <a:hlinkClick r:id="" action="ppaction://media"/>
            <a:extLst>
              <a:ext uri="{FF2B5EF4-FFF2-40B4-BE49-F238E27FC236}">
                <a16:creationId xmlns:a16="http://schemas.microsoft.com/office/drawing/2014/main" id="{CC58E9FA-BA5D-3948-B486-F7D0E148B6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8626" y="1309719"/>
            <a:ext cx="10101263" cy="5069045"/>
          </a:xfrm>
          <a:prstGeom prst="rect">
            <a:avLst/>
          </a:prstGeom>
        </p:spPr>
      </p:pic>
    </p:spTree>
    <p:extLst>
      <p:ext uri="{BB962C8B-B14F-4D97-AF65-F5344CB8AC3E}">
        <p14:creationId xmlns:p14="http://schemas.microsoft.com/office/powerpoint/2010/main" val="37508679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Jaccard</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2-2.mov">
            <a:hlinkClick r:id="" action="ppaction://media"/>
            <a:extLst>
              <a:ext uri="{FF2B5EF4-FFF2-40B4-BE49-F238E27FC236}">
                <a16:creationId xmlns:a16="http://schemas.microsoft.com/office/drawing/2014/main" id="{BA9DF684-B9D0-C441-A5AB-AEFFEE3D82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7922" y="1206886"/>
            <a:ext cx="9858375" cy="4947158"/>
          </a:xfrm>
          <a:prstGeom prst="rect">
            <a:avLst/>
          </a:prstGeom>
        </p:spPr>
      </p:pic>
    </p:spTree>
    <p:extLst>
      <p:ext uri="{BB962C8B-B14F-4D97-AF65-F5344CB8AC3E}">
        <p14:creationId xmlns:p14="http://schemas.microsoft.com/office/powerpoint/2010/main" val="34030096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Betweenness</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中心性查询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6" name="3-1.mov">
            <a:hlinkClick r:id="" action="ppaction://media"/>
            <a:extLst>
              <a:ext uri="{FF2B5EF4-FFF2-40B4-BE49-F238E27FC236}">
                <a16:creationId xmlns:a16="http://schemas.microsoft.com/office/drawing/2014/main" id="{5BB1D8E2-06F2-834C-B6F0-950D232EEE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930" y="1241028"/>
            <a:ext cx="10438359" cy="5238208"/>
          </a:xfrm>
          <a:prstGeom prst="rect">
            <a:avLst/>
          </a:prstGeom>
        </p:spPr>
      </p:pic>
    </p:spTree>
    <p:extLst>
      <p:ext uri="{BB962C8B-B14F-4D97-AF65-F5344CB8AC3E}">
        <p14:creationId xmlns:p14="http://schemas.microsoft.com/office/powerpoint/2010/main" val="8619005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 sz="3200" spc="100" dirty="0">
                  <a:solidFill>
                    <a:schemeClr val="accent1">
                      <a:lumMod val="50000"/>
                    </a:schemeClr>
                  </a:solidFill>
                  <a:latin typeface="微软雅黑" panose="020B0503020204020204" pitchFamily="34" charset="-122"/>
                  <a:ea typeface="微软雅黑" panose="020B0503020204020204" pitchFamily="34" charset="-122"/>
                </a:rPr>
                <a:t>结构</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4-1、.mov">
            <a:hlinkClick r:id="" action="ppaction://media"/>
            <a:extLst>
              <a:ext uri="{FF2B5EF4-FFF2-40B4-BE49-F238E27FC236}">
                <a16:creationId xmlns:a16="http://schemas.microsoft.com/office/drawing/2014/main" id="{88FC010B-044E-6043-8453-9FE8061437D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3603" y="1166323"/>
            <a:ext cx="10387013" cy="5212441"/>
          </a:xfrm>
          <a:prstGeom prst="rect">
            <a:avLst/>
          </a:prstGeom>
        </p:spPr>
      </p:pic>
    </p:spTree>
    <p:extLst>
      <p:ext uri="{BB962C8B-B14F-4D97-AF65-F5344CB8AC3E}">
        <p14:creationId xmlns:p14="http://schemas.microsoft.com/office/powerpoint/2010/main" val="9608175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属性紧密研究团体搜索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4-2.mov">
            <a:hlinkClick r:id="" action="ppaction://media"/>
            <a:extLst>
              <a:ext uri="{FF2B5EF4-FFF2-40B4-BE49-F238E27FC236}">
                <a16:creationId xmlns:a16="http://schemas.microsoft.com/office/drawing/2014/main" id="{974C67D8-C29C-3846-A028-F91C2E59C5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3898" y="1230947"/>
            <a:ext cx="10458449" cy="5248289"/>
          </a:xfrm>
          <a:prstGeom prst="rect">
            <a:avLst/>
          </a:prstGeom>
        </p:spPr>
      </p:pic>
    </p:spTree>
    <p:extLst>
      <p:ext uri="{BB962C8B-B14F-4D97-AF65-F5344CB8AC3E}">
        <p14:creationId xmlns:p14="http://schemas.microsoft.com/office/powerpoint/2010/main" val="25446110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6381D6D8-DF5C-B849-9FB2-A531A050EA2A}"/>
              </a:ext>
            </a:extLst>
          </p:cNvPr>
          <p:cNvGrpSpPr/>
          <p:nvPr/>
        </p:nvGrpSpPr>
        <p:grpSpPr>
          <a:xfrm>
            <a:off x="6657452" y="2084074"/>
            <a:ext cx="4580690" cy="2633366"/>
            <a:chOff x="6657452" y="2084074"/>
            <a:chExt cx="4580690" cy="2633366"/>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系统性能</a:t>
              </a:r>
              <a:r>
                <a:rPr lang="en-US" altLang="zh-CN" sz="3600" spc="1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展望</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4</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4392830"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System performance and outlook</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440C419A-1BD0-6E41-814A-E3458AA90BC6}"/>
              </a:ext>
            </a:extLst>
          </p:cNvPr>
          <p:cNvGrpSpPr/>
          <p:nvPr/>
        </p:nvGrpSpPr>
        <p:grpSpPr>
          <a:xfrm>
            <a:off x="507041" y="1564667"/>
            <a:ext cx="10422897" cy="4350359"/>
            <a:chOff x="507041" y="1564667"/>
            <a:chExt cx="10422897" cy="4350359"/>
          </a:xfrm>
        </p:grpSpPr>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页面访问量</a:t>
              </a:r>
              <a:r>
                <a:rPr lang="en-US" altLang="zh-CN" dirty="0">
                  <a:solidFill>
                    <a:schemeClr val="accent1">
                      <a:lumMod val="50000"/>
                    </a:schemeClr>
                  </a:solidFill>
                </a:rPr>
                <a:t>&amp;</a:t>
              </a:r>
              <a:r>
                <a:rPr lang="zh-CN" altLang="zh-CN" dirty="0">
                  <a:solidFill>
                    <a:schemeClr val="accent1">
                      <a:lumMod val="50000"/>
                    </a:schemeClr>
                  </a:solidFill>
                </a:rPr>
                <a:t>页面平均加载时间趋势图</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E181D66-7F66-FF43-BB14-3F2A364A9F6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145" y="2214563"/>
              <a:ext cx="9719793" cy="3700463"/>
            </a:xfrm>
            <a:prstGeom prst="rect">
              <a:avLst/>
            </a:prstGeom>
            <a:noFill/>
            <a:ln>
              <a:noFill/>
            </a:ln>
          </p:spPr>
        </p:pic>
      </p:grpSp>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页面平均加载时间构成</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218A927-6381-6F48-BB65-9C7DD2774BE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40" y="2490374"/>
            <a:ext cx="5588960" cy="3238500"/>
          </a:xfrm>
          <a:prstGeom prst="rect">
            <a:avLst/>
          </a:prstGeom>
          <a:noFill/>
          <a:ln>
            <a:noFill/>
          </a:ln>
        </p:spPr>
      </p:pic>
      <p:pic>
        <p:nvPicPr>
          <p:cNvPr id="10" name="图片 9">
            <a:extLst>
              <a:ext uri="{FF2B5EF4-FFF2-40B4-BE49-F238E27FC236}">
                <a16:creationId xmlns:a16="http://schemas.microsoft.com/office/drawing/2014/main" id="{388C59E0-20FC-724E-A52B-80C3C0EE83B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77682" y="2490374"/>
            <a:ext cx="3556000" cy="3238500"/>
          </a:xfrm>
          <a:prstGeom prst="rect">
            <a:avLst/>
          </a:prstGeom>
          <a:noFill/>
          <a:ln>
            <a:noFill/>
          </a:ln>
        </p:spPr>
      </p:pic>
    </p:spTree>
    <p:extLst>
      <p:ext uri="{BB962C8B-B14F-4D97-AF65-F5344CB8AC3E}">
        <p14:creationId xmlns:p14="http://schemas.microsoft.com/office/powerpoint/2010/main" val="422919109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checkerboard(across)">
                                      <p:cBhvr>
                                        <p:cTn id="10" dur="500"/>
                                        <p:tgtEl>
                                          <p:spTgt spid="9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a:t>
            </a:r>
            <a:r>
              <a:rPr lang="en-US" altLang="zh-CN" dirty="0">
                <a:solidFill>
                  <a:schemeClr val="accent1">
                    <a:lumMod val="50000"/>
                  </a:schemeClr>
                </a:solidFill>
              </a:rPr>
              <a:t>AJAX</a:t>
            </a:r>
            <a:r>
              <a:rPr lang="zh-CN" altLang="zh-CN" dirty="0">
                <a:solidFill>
                  <a:schemeClr val="accent1">
                    <a:lumMod val="50000"/>
                  </a:schemeClr>
                </a:solidFill>
              </a:rPr>
              <a:t>调用量</a:t>
            </a:r>
            <a:r>
              <a:rPr lang="en-US" altLang="zh-CN" dirty="0">
                <a:solidFill>
                  <a:schemeClr val="accent1">
                    <a:lumMod val="50000"/>
                  </a:schemeClr>
                </a:solidFill>
              </a:rPr>
              <a:t>&amp;</a:t>
            </a:r>
            <a:r>
              <a:rPr lang="zh-CN" altLang="zh-CN" dirty="0">
                <a:solidFill>
                  <a:schemeClr val="accent1">
                    <a:lumMod val="50000"/>
                  </a:schemeClr>
                </a:solidFill>
              </a:rPr>
              <a:t>平均响应时间</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13DC34D-4101-8D4A-A149-350DB9B952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6" y="2651626"/>
            <a:ext cx="9351335" cy="3468688"/>
          </a:xfrm>
          <a:prstGeom prst="rect">
            <a:avLst/>
          </a:prstGeom>
          <a:noFill/>
          <a:ln>
            <a:noFill/>
          </a:ln>
        </p:spPr>
      </p:pic>
      <p:sp>
        <p:nvSpPr>
          <p:cNvPr id="5" name="文本框 4">
            <a:extLst>
              <a:ext uri="{FF2B5EF4-FFF2-40B4-BE49-F238E27FC236}">
                <a16:creationId xmlns:a16="http://schemas.microsoft.com/office/drawing/2014/main" id="{B06D4A54-69A6-5F47-9BF2-AA9E109ED1F9}"/>
              </a:ext>
            </a:extLst>
          </p:cNvPr>
          <p:cNvSpPr txBox="1"/>
          <p:nvPr/>
        </p:nvSpPr>
        <p:spPr>
          <a:xfrm>
            <a:off x="9729788" y="187166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9572287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cstate="email">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grpSp>
        <p:nvGrpSpPr>
          <p:cNvPr id="4" name="组合 3">
            <a:extLst>
              <a:ext uri="{FF2B5EF4-FFF2-40B4-BE49-F238E27FC236}">
                <a16:creationId xmlns:a16="http://schemas.microsoft.com/office/drawing/2014/main" id="{2AC118A0-6FF4-4B4D-BC0C-60ACBF6C2C83}"/>
              </a:ext>
            </a:extLst>
          </p:cNvPr>
          <p:cNvGrpSpPr/>
          <p:nvPr/>
        </p:nvGrpSpPr>
        <p:grpSpPr>
          <a:xfrm>
            <a:off x="0" y="479236"/>
            <a:ext cx="5853584" cy="584775"/>
            <a:chOff x="0" y="479236"/>
            <a:chExt cx="5853584" cy="584775"/>
          </a:xfrm>
        </p:grpSpPr>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未来展望</a:t>
              </a:r>
            </a:p>
          </p:txBody>
        </p:sp>
        <p:sp>
          <p:nvSpPr>
            <p:cNvPr id="7" name="矩形 6"/>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203522" y="1757941"/>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增加权限管理，为不同的用户提供不同的功能</a:t>
            </a:r>
          </a:p>
        </p:txBody>
      </p:sp>
      <p:sp>
        <p:nvSpPr>
          <p:cNvPr id="10" name="矩形 9"/>
          <p:cNvSpPr/>
          <p:nvPr/>
        </p:nvSpPr>
        <p:spPr>
          <a:xfrm>
            <a:off x="7964788" y="4671878"/>
            <a:ext cx="3815936"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增加同步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数据的功能，及时更新数据。新增其他文献库的文献数据</a:t>
            </a:r>
          </a:p>
        </p:txBody>
      </p:sp>
      <p:sp>
        <p:nvSpPr>
          <p:cNvPr id="11" name="矩形 10"/>
          <p:cNvSpPr/>
          <p:nvPr/>
        </p:nvSpPr>
        <p:spPr>
          <a:xfrm>
            <a:off x="1016988" y="3429000"/>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扩展、集成更多算法；丰富系统数据处理功能。</a:t>
            </a:r>
          </a:p>
        </p:txBody>
      </p:sp>
      <p:sp>
        <p:nvSpPr>
          <p:cNvPr id="13" name="文本框 12"/>
          <p:cNvSpPr txBox="1"/>
          <p:nvPr/>
        </p:nvSpPr>
        <p:spPr>
          <a:xfrm>
            <a:off x="6203522" y="1295408"/>
            <a:ext cx="1798882"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增加权限管理</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2347109"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增加更多算法支持</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2319858"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扩展</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更新文献库</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6" presetClass="entr" presetSubtype="3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out)">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ppt_w+.15"/>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animEffect transition="in" filter="fade">
                                      <p:cBhvr>
                                        <p:cTn id="17" dur="500"/>
                                        <p:tgtEl>
                                          <p:spTgt spid="13"/>
                                        </p:tgtEl>
                                      </p:cBhvr>
                                    </p:animEffect>
                                  </p:childTnLst>
                                </p:cTn>
                              </p:par>
                              <p:par>
                                <p:cTn id="18" presetID="10" presetClass="entr" presetSubtype="0" fill="hold" grpId="0" nodeType="withEffect">
                                  <p:stCondLst>
                                    <p:cond delay="250"/>
                                  </p:stCondLst>
                                  <p:iterate type="wd">
                                    <p:tmPct val="4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400"/>
                                        <p:tgtEl>
                                          <p:spTgt spid="9"/>
                                        </p:tgtEl>
                                      </p:cBhvr>
                                    </p:animEffect>
                                  </p:childTnLst>
                                </p:cTn>
                              </p:par>
                              <p:par>
                                <p:cTn id="21" presetID="50" presetClass="entr" presetSubtype="0" decel="100000" fill="hold" grpId="0" nodeType="withEffect">
                                  <p:stCondLst>
                                    <p:cond delay="35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ppt_w+.15"/>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animEffect transition="in" filter="fade">
                                      <p:cBhvr>
                                        <p:cTn id="25" dur="500"/>
                                        <p:tgtEl>
                                          <p:spTgt spid="14"/>
                                        </p:tgtEl>
                                      </p:cBhvr>
                                    </p:animEffect>
                                  </p:childTnLst>
                                </p:cTn>
                              </p:par>
                              <p:par>
                                <p:cTn id="26" presetID="10" presetClass="entr" presetSubtype="0" fill="hold" grpId="0" nodeType="withEffect">
                                  <p:stCondLst>
                                    <p:cond delay="350"/>
                                  </p:stCondLst>
                                  <p:iterate type="wd">
                                    <p:tmPct val="4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400"/>
                                        <p:tgtEl>
                                          <p:spTgt spid="11"/>
                                        </p:tgtEl>
                                      </p:cBhvr>
                                    </p:animEffect>
                                  </p:childTnLst>
                                </p:cTn>
                              </p:par>
                              <p:par>
                                <p:cTn id="29" presetID="10" presetClass="entr" presetSubtype="0" fill="hold" grpId="0" nodeType="withEffect">
                                  <p:stCondLst>
                                    <p:cond delay="0"/>
                                  </p:stCondLst>
                                  <p:iterate type="wd">
                                    <p:tmPct val="4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400"/>
                                        <p:tgtEl>
                                          <p:spTgt spid="10"/>
                                        </p:tgtEl>
                                      </p:cBhvr>
                                    </p:animEffect>
                                  </p:childTnLst>
                                </p:cTn>
                              </p:par>
                              <p:par>
                                <p:cTn id="32" presetID="50" presetClass="entr" presetSubtype="0" decel="100000" fill="hold" grpId="0" nodeType="withEffect">
                                  <p:stCondLst>
                                    <p:cond delay="7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strVal val="#ppt_w+.15"/>
                                          </p:val>
                                        </p:tav>
                                        <p:tav tm="100000">
                                          <p:val>
                                            <p:strVal val="#ppt_w"/>
                                          </p:val>
                                        </p:tav>
                                      </p:tavLst>
                                    </p:anim>
                                    <p:anim calcmode="lin" valueType="num">
                                      <p:cBhvr>
                                        <p:cTn id="35" dur="500" fill="hold"/>
                                        <p:tgtEl>
                                          <p:spTgt spid="15"/>
                                        </p:tgtEl>
                                        <p:attrNameLst>
                                          <p:attrName>ppt_h</p:attrName>
                                        </p:attrNameLst>
                                      </p:cBhvr>
                                      <p:tavLst>
                                        <p:tav tm="0">
                                          <p:val>
                                            <p:strVal val="#ppt_h"/>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arn(inVertical)">
                                      <p:cBhvr>
                                        <p:cTn id="41" dur="500"/>
                                        <p:tgtEl>
                                          <p:spTgt spid="23"/>
                                        </p:tgtEl>
                                      </p:cBhvr>
                                    </p:animEffect>
                                  </p:childTnLst>
                                </p:cTn>
                              </p:par>
                              <p:par>
                                <p:cTn id="42" presetID="16" presetClass="entr" presetSubtype="2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78200" y="1006179"/>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PA_椭圆 12"/>
          <p:cNvSpPr/>
          <p:nvPr>
            <p:custDataLst>
              <p:tags r:id="rId2"/>
            </p:custDataLst>
          </p:nvPr>
        </p:nvSpPr>
        <p:spPr>
          <a:xfrm>
            <a:off x="5271983" y="2545813"/>
            <a:ext cx="1546224" cy="1546224"/>
          </a:xfrm>
          <a:prstGeom prst="ellipse">
            <a:avLst/>
          </a:prstGeom>
          <a:solidFill>
            <a:schemeClr val="accent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使得世界各地的学术交流更加便捷、高效。不同学者之间的沟通交流愈发紧密，学者之间复杂的合作关系构成了一张巨大的学术网络，如何从这个网络中获取有价值的信息（如研究团体等）已经变成了有价值的问题。</a:t>
            </a: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121002" y="3391436"/>
            <a:ext cx="3881945" cy="2301784"/>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选题的目的在于，以</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文献库数据为基础，使用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作为存储工具，通过集成图相关的算法，设计实现一个学术网络信息检索平台。</a:t>
            </a: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6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如：相似度查询、中心度查询、研究团体搜索等。</a:t>
            </a:r>
          </a:p>
        </p:txBody>
      </p:sp>
      <p:sp>
        <p:nvSpPr>
          <p:cNvPr id="11" name="文本框 10"/>
          <p:cNvSpPr txBox="1"/>
          <p:nvPr/>
        </p:nvSpPr>
        <p:spPr>
          <a:xfrm>
            <a:off x="882665" y="2676081"/>
            <a:ext cx="288659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选题背景及意义</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选题目的</a:t>
            </a:r>
          </a:p>
        </p:txBody>
      </p:sp>
      <p:sp>
        <p:nvSpPr>
          <p:cNvPr id="21" name="PA_椭圆 20"/>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317343" y="2689993"/>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27" name="PA_椭圆 26"/>
          <p:cNvSpPr/>
          <p:nvPr>
            <p:custDataLst>
              <p:tags r:id="rId6"/>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7"/>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8"/>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animBg="1"/>
      <p:bldP spid="9" grpId="0"/>
      <p:bldP spid="11" grpId="0"/>
      <p:bldP spid="12" grpId="0"/>
      <p:bldP spid="21" grpId="0" animBg="1"/>
      <p:bldP spid="14" grpId="0"/>
      <p:bldP spid="27" grpId="0" animBg="1"/>
      <p:bldP spid="3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1" presetClass="entr" presetSubtype="0" fill="hold" grpId="1"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anim calcmode="lin" valueType="num">
                                      <p:cBhvr>
                                        <p:cTn id="13" dur="1000" fill="hold"/>
                                        <p:tgtEl>
                                          <p:spTgt spid="18"/>
                                        </p:tgtEl>
                                        <p:attrNameLst>
                                          <p:attrName>style.rotation</p:attrName>
                                        </p:attrNameLst>
                                      </p:cBhvr>
                                      <p:tavLst>
                                        <p:tav tm="0">
                                          <p:val>
                                            <p:fltVal val="90"/>
                                          </p:val>
                                        </p:tav>
                                        <p:tav tm="100000">
                                          <p:val>
                                            <p:fltVal val="0"/>
                                          </p:val>
                                        </p:tav>
                                      </p:tavLst>
                                    </p:anim>
                                    <p:animEffect transition="in" filter="fade">
                                      <p:cBhvr>
                                        <p:cTn id="14" dur="1000"/>
                                        <p:tgtEl>
                                          <p:spTgt spid="18"/>
                                        </p:tgtEl>
                                      </p:cBhvr>
                                    </p:animEffec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grpSp>
        <p:nvGrpSpPr>
          <p:cNvPr id="2" name="组合 1">
            <a:extLst>
              <a:ext uri="{FF2B5EF4-FFF2-40B4-BE49-F238E27FC236}">
                <a16:creationId xmlns:a16="http://schemas.microsoft.com/office/drawing/2014/main" id="{FC3E375E-BFF6-9543-9B4C-E2380B689E86}"/>
              </a:ext>
            </a:extLst>
          </p:cNvPr>
          <p:cNvGrpSpPr/>
          <p:nvPr/>
        </p:nvGrpSpPr>
        <p:grpSpPr>
          <a:xfrm>
            <a:off x="0" y="536386"/>
            <a:ext cx="5853584" cy="584775"/>
            <a:chOff x="0" y="536386"/>
            <a:chExt cx="5853584" cy="584775"/>
          </a:xfrm>
        </p:grpSpPr>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fltVal val="0.5"/>
                                          </p:val>
                                        </p:tav>
                                        <p:tav tm="100000">
                                          <p:val>
                                            <p:strVal val="#ppt_x"/>
                                          </p:val>
                                        </p:tav>
                                      </p:tavLst>
                                    </p:anim>
                                    <p:anim calcmode="lin" valueType="num">
                                      <p:cBhvr>
                                        <p:cTn id="14" dur="500" fill="hold"/>
                                        <p:tgtEl>
                                          <p:spTgt spid="25"/>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fltVal val="0.5"/>
                                          </p:val>
                                        </p:tav>
                                        <p:tav tm="100000">
                                          <p:val>
                                            <p:strVal val="#ppt_x"/>
                                          </p:val>
                                        </p:tav>
                                      </p:tavLst>
                                    </p:anim>
                                    <p:anim calcmode="lin" valueType="num">
                                      <p:cBhvr>
                                        <p:cTn id="21" dur="500" fill="hold"/>
                                        <p:tgtEl>
                                          <p:spTgt spid="26"/>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anim calcmode="lin" valueType="num">
                                      <p:cBhvr>
                                        <p:cTn id="27" dur="500" fill="hold"/>
                                        <p:tgtEl>
                                          <p:spTgt spid="28"/>
                                        </p:tgtEl>
                                        <p:attrNameLst>
                                          <p:attrName>ppt_x</p:attrName>
                                        </p:attrNameLst>
                                      </p:cBhvr>
                                      <p:tavLst>
                                        <p:tav tm="0">
                                          <p:val>
                                            <p:fltVal val="0.5"/>
                                          </p:val>
                                        </p:tav>
                                        <p:tav tm="100000">
                                          <p:val>
                                            <p:strVal val="#ppt_x"/>
                                          </p:val>
                                        </p:tav>
                                      </p:tavLst>
                                    </p:anim>
                                    <p:anim calcmode="lin" valueType="num">
                                      <p:cBhvr>
                                        <p:cTn id="28" dur="500" fill="hold"/>
                                        <p:tgtEl>
                                          <p:spTgt spid="28"/>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fltVal val="0.5"/>
                                          </p:val>
                                        </p:tav>
                                        <p:tav tm="100000">
                                          <p:val>
                                            <p:strVal val="#ppt_x"/>
                                          </p:val>
                                        </p:tav>
                                      </p:tavLst>
                                    </p:anim>
                                    <p:anim calcmode="lin" valueType="num">
                                      <p:cBhvr>
                                        <p:cTn id="35" dur="500" fill="hold"/>
                                        <p:tgtEl>
                                          <p:spTgt spid="29"/>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anim calcmode="lin" valueType="num">
                                      <p:cBhvr>
                                        <p:cTn id="41" dur="500" fill="hold"/>
                                        <p:tgtEl>
                                          <p:spTgt spid="31"/>
                                        </p:tgtEl>
                                        <p:attrNameLst>
                                          <p:attrName>ppt_x</p:attrName>
                                        </p:attrNameLst>
                                      </p:cBhvr>
                                      <p:tavLst>
                                        <p:tav tm="0">
                                          <p:val>
                                            <p:fltVal val="0.5"/>
                                          </p:val>
                                        </p:tav>
                                        <p:tav tm="100000">
                                          <p:val>
                                            <p:strVal val="#ppt_x"/>
                                          </p:val>
                                        </p:tav>
                                      </p:tavLst>
                                    </p:anim>
                                    <p:anim calcmode="lin" valueType="num">
                                      <p:cBhvr>
                                        <p:cTn id="42" dur="500" fill="hold"/>
                                        <p:tgtEl>
                                          <p:spTgt spid="31"/>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fltVal val="0.5"/>
                                          </p:val>
                                        </p:tav>
                                        <p:tav tm="100000">
                                          <p:val>
                                            <p:strVal val="#ppt_x"/>
                                          </p:val>
                                        </p:tav>
                                      </p:tavLst>
                                    </p:anim>
                                    <p:anim calcmode="lin" valueType="num">
                                      <p:cBhvr>
                                        <p:cTn id="49" dur="500" fill="hold"/>
                                        <p:tgtEl>
                                          <p:spTgt spid="32"/>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fltVal val="0.5"/>
                                          </p:val>
                                        </p:tav>
                                        <p:tav tm="100000">
                                          <p:val>
                                            <p:strVal val="#ppt_x"/>
                                          </p:val>
                                        </p:tav>
                                      </p:tavLst>
                                    </p:anim>
                                    <p:anim calcmode="lin" valueType="num">
                                      <p:cBhvr>
                                        <p:cTn id="56" dur="500" fill="hold"/>
                                        <p:tgtEl>
                                          <p:spTgt spid="33"/>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anim calcmode="lin" valueType="num">
                                      <p:cBhvr>
                                        <p:cTn id="62" dur="500" fill="hold"/>
                                        <p:tgtEl>
                                          <p:spTgt spid="34"/>
                                        </p:tgtEl>
                                        <p:attrNameLst>
                                          <p:attrName>ppt_x</p:attrName>
                                        </p:attrNameLst>
                                      </p:cBhvr>
                                      <p:tavLst>
                                        <p:tav tm="0">
                                          <p:val>
                                            <p:fltVal val="0.5"/>
                                          </p:val>
                                        </p:tav>
                                        <p:tav tm="100000">
                                          <p:val>
                                            <p:strVal val="#ppt_x"/>
                                          </p:val>
                                        </p:tav>
                                      </p:tavLst>
                                    </p:anim>
                                    <p:anim calcmode="lin" valueType="num">
                                      <p:cBhvr>
                                        <p:cTn id="63" dur="500" fill="hold"/>
                                        <p:tgtEl>
                                          <p:spTgt spid="34"/>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anim calcmode="lin" valueType="num">
                                      <p:cBhvr>
                                        <p:cTn id="76" dur="500" fill="hold"/>
                                        <p:tgtEl>
                                          <p:spTgt spid="36"/>
                                        </p:tgtEl>
                                        <p:attrNameLst>
                                          <p:attrName>ppt_x</p:attrName>
                                        </p:attrNameLst>
                                      </p:cBhvr>
                                      <p:tavLst>
                                        <p:tav tm="0">
                                          <p:val>
                                            <p:fltVal val="0.5"/>
                                          </p:val>
                                        </p:tav>
                                        <p:tav tm="100000">
                                          <p:val>
                                            <p:strVal val="#ppt_x"/>
                                          </p:val>
                                        </p:tav>
                                      </p:tavLst>
                                    </p:anim>
                                    <p:anim calcmode="lin" valueType="num">
                                      <p:cBhvr>
                                        <p:cTn id="77" dur="500" fill="hold"/>
                                        <p:tgtEl>
                                          <p:spTgt spid="36"/>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500" fill="hold"/>
                                        <p:tgtEl>
                                          <p:spTgt spid="38"/>
                                        </p:tgtEl>
                                        <p:attrNameLst>
                                          <p:attrName>ppt_w</p:attrName>
                                        </p:attrNameLst>
                                      </p:cBhvr>
                                      <p:tavLst>
                                        <p:tav tm="0">
                                          <p:val>
                                            <p:fltVal val="0"/>
                                          </p:val>
                                        </p:tav>
                                        <p:tav tm="100000">
                                          <p:val>
                                            <p:strVal val="#ppt_w"/>
                                          </p:val>
                                        </p:tav>
                                      </p:tavLst>
                                    </p:anim>
                                    <p:anim calcmode="lin" valueType="num">
                                      <p:cBhvr>
                                        <p:cTn id="81" dur="500" fill="hold"/>
                                        <p:tgtEl>
                                          <p:spTgt spid="38"/>
                                        </p:tgtEl>
                                        <p:attrNameLst>
                                          <p:attrName>ppt_h</p:attrName>
                                        </p:attrNameLst>
                                      </p:cBhvr>
                                      <p:tavLst>
                                        <p:tav tm="0">
                                          <p:val>
                                            <p:fltVal val="0"/>
                                          </p:val>
                                        </p:tav>
                                        <p:tav tm="100000">
                                          <p:val>
                                            <p:strVal val="#ppt_h"/>
                                          </p:val>
                                        </p:tav>
                                      </p:tavLst>
                                    </p:anim>
                                    <p:animEffect transition="in" filter="fade">
                                      <p:cBhvr>
                                        <p:cTn id="82" dur="500"/>
                                        <p:tgtEl>
                                          <p:spTgt spid="38"/>
                                        </p:tgtEl>
                                      </p:cBhvr>
                                    </p:animEffect>
                                    <p:anim calcmode="lin" valueType="num">
                                      <p:cBhvr>
                                        <p:cTn id="83" dur="500" fill="hold"/>
                                        <p:tgtEl>
                                          <p:spTgt spid="38"/>
                                        </p:tgtEl>
                                        <p:attrNameLst>
                                          <p:attrName>ppt_x</p:attrName>
                                        </p:attrNameLst>
                                      </p:cBhvr>
                                      <p:tavLst>
                                        <p:tav tm="0">
                                          <p:val>
                                            <p:fltVal val="0.5"/>
                                          </p:val>
                                        </p:tav>
                                        <p:tav tm="100000">
                                          <p:val>
                                            <p:strVal val="#ppt_x"/>
                                          </p:val>
                                        </p:tav>
                                      </p:tavLst>
                                    </p:anim>
                                    <p:anim calcmode="lin" valueType="num">
                                      <p:cBhvr>
                                        <p:cTn id="84" dur="500" fill="hold"/>
                                        <p:tgtEl>
                                          <p:spTgt spid="38"/>
                                        </p:tgtEl>
                                        <p:attrNameLst>
                                          <p:attrName>ppt_y</p:attrName>
                                        </p:attrNameLst>
                                      </p:cBhvr>
                                      <p:tavLst>
                                        <p:tav tm="0">
                                          <p:val>
                                            <p:fltVal val="0.5"/>
                                          </p:val>
                                        </p:tav>
                                        <p:tav tm="100000">
                                          <p:val>
                                            <p:strVal val="#ppt_y"/>
                                          </p:val>
                                        </p:tav>
                                      </p:tavLst>
                                    </p:anim>
                                  </p:childTnLst>
                                </p:cTn>
                              </p:par>
                              <p:par>
                                <p:cTn id="85" presetID="53" presetClass="entr" presetSubtype="52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anim calcmode="lin" valueType="num">
                                      <p:cBhvr>
                                        <p:cTn id="90" dur="500" fill="hold"/>
                                        <p:tgtEl>
                                          <p:spTgt spid="39"/>
                                        </p:tgtEl>
                                        <p:attrNameLst>
                                          <p:attrName>ppt_x</p:attrName>
                                        </p:attrNameLst>
                                      </p:cBhvr>
                                      <p:tavLst>
                                        <p:tav tm="0">
                                          <p:val>
                                            <p:fltVal val="0.5"/>
                                          </p:val>
                                        </p:tav>
                                        <p:tav tm="100000">
                                          <p:val>
                                            <p:strVal val="#ppt_x"/>
                                          </p:val>
                                        </p:tav>
                                      </p:tavLst>
                                    </p:anim>
                                    <p:anim calcmode="lin" valueType="num">
                                      <p:cBhvr>
                                        <p:cTn id="91" dur="500" fill="hold"/>
                                        <p:tgtEl>
                                          <p:spTgt spid="39"/>
                                        </p:tgtEl>
                                        <p:attrNameLst>
                                          <p:attrName>ppt_y</p:attrName>
                                        </p:attrNameLst>
                                      </p:cBhvr>
                                      <p:tavLst>
                                        <p:tav tm="0">
                                          <p:val>
                                            <p:fltVal val="0.5"/>
                                          </p:val>
                                        </p:tav>
                                        <p:tav tm="100000">
                                          <p:val>
                                            <p:strVal val="#ppt_y"/>
                                          </p:val>
                                        </p:tav>
                                      </p:tavLst>
                                    </p:anim>
                                  </p:childTnLst>
                                </p:cTn>
                              </p:par>
                              <p:par>
                                <p:cTn id="92" presetID="53" presetClass="entr" presetSubtype="528"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anim calcmode="lin" valueType="num">
                                      <p:cBhvr>
                                        <p:cTn id="97" dur="500" fill="hold"/>
                                        <p:tgtEl>
                                          <p:spTgt spid="40"/>
                                        </p:tgtEl>
                                        <p:attrNameLst>
                                          <p:attrName>ppt_x</p:attrName>
                                        </p:attrNameLst>
                                      </p:cBhvr>
                                      <p:tavLst>
                                        <p:tav tm="0">
                                          <p:val>
                                            <p:fltVal val="0.5"/>
                                          </p:val>
                                        </p:tav>
                                        <p:tav tm="100000">
                                          <p:val>
                                            <p:strVal val="#ppt_x"/>
                                          </p:val>
                                        </p:tav>
                                      </p:tavLst>
                                    </p:anim>
                                    <p:anim calcmode="lin" valueType="num">
                                      <p:cBhvr>
                                        <p:cTn id="98" dur="500" fill="hold"/>
                                        <p:tgtEl>
                                          <p:spTgt spid="40"/>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anim calcmode="lin" valueType="num">
                                      <p:cBhvr>
                                        <p:cTn id="104" dur="500" fill="hold"/>
                                        <p:tgtEl>
                                          <p:spTgt spid="41"/>
                                        </p:tgtEl>
                                        <p:attrNameLst>
                                          <p:attrName>ppt_x</p:attrName>
                                        </p:attrNameLst>
                                      </p:cBhvr>
                                      <p:tavLst>
                                        <p:tav tm="0">
                                          <p:val>
                                            <p:fltVal val="0.5"/>
                                          </p:val>
                                        </p:tav>
                                        <p:tav tm="100000">
                                          <p:val>
                                            <p:strVal val="#ppt_x"/>
                                          </p:val>
                                        </p:tav>
                                      </p:tavLst>
                                    </p:anim>
                                    <p:anim calcmode="lin" valueType="num">
                                      <p:cBhvr>
                                        <p:cTn id="105" dur="500" fill="hold"/>
                                        <p:tgtEl>
                                          <p:spTgt spid="41"/>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500" fill="hold"/>
                                        <p:tgtEl>
                                          <p:spTgt spid="42"/>
                                        </p:tgtEl>
                                        <p:attrNameLst>
                                          <p:attrName>ppt_w</p:attrName>
                                        </p:attrNameLst>
                                      </p:cBhvr>
                                      <p:tavLst>
                                        <p:tav tm="0">
                                          <p:val>
                                            <p:fltVal val="0"/>
                                          </p:val>
                                        </p:tav>
                                        <p:tav tm="100000">
                                          <p:val>
                                            <p:strVal val="#ppt_w"/>
                                          </p:val>
                                        </p:tav>
                                      </p:tavLst>
                                    </p:anim>
                                    <p:anim calcmode="lin" valueType="num">
                                      <p:cBhvr>
                                        <p:cTn id="109" dur="500" fill="hold"/>
                                        <p:tgtEl>
                                          <p:spTgt spid="42"/>
                                        </p:tgtEl>
                                        <p:attrNameLst>
                                          <p:attrName>ppt_h</p:attrName>
                                        </p:attrNameLst>
                                      </p:cBhvr>
                                      <p:tavLst>
                                        <p:tav tm="0">
                                          <p:val>
                                            <p:fltVal val="0"/>
                                          </p:val>
                                        </p:tav>
                                        <p:tav tm="100000">
                                          <p:val>
                                            <p:strVal val="#ppt_h"/>
                                          </p:val>
                                        </p:tav>
                                      </p:tavLst>
                                    </p:anim>
                                    <p:animEffect transition="in" filter="fade">
                                      <p:cBhvr>
                                        <p:cTn id="110" dur="500"/>
                                        <p:tgtEl>
                                          <p:spTgt spid="42"/>
                                        </p:tgtEl>
                                      </p:cBhvr>
                                    </p:animEffect>
                                    <p:anim calcmode="lin" valueType="num">
                                      <p:cBhvr>
                                        <p:cTn id="111" dur="500" fill="hold"/>
                                        <p:tgtEl>
                                          <p:spTgt spid="42"/>
                                        </p:tgtEl>
                                        <p:attrNameLst>
                                          <p:attrName>ppt_x</p:attrName>
                                        </p:attrNameLst>
                                      </p:cBhvr>
                                      <p:tavLst>
                                        <p:tav tm="0">
                                          <p:val>
                                            <p:fltVal val="0.5"/>
                                          </p:val>
                                        </p:tav>
                                        <p:tav tm="100000">
                                          <p:val>
                                            <p:strVal val="#ppt_x"/>
                                          </p:val>
                                        </p:tav>
                                      </p:tavLst>
                                    </p:anim>
                                    <p:anim calcmode="lin" valueType="num">
                                      <p:cBhvr>
                                        <p:cTn id="112" dur="500" fill="hold"/>
                                        <p:tgtEl>
                                          <p:spTgt spid="42"/>
                                        </p:tgtEl>
                                        <p:attrNameLst>
                                          <p:attrName>ppt_y</p:attrName>
                                        </p:attrNameLst>
                                      </p:cBhvr>
                                      <p:tavLst>
                                        <p:tav tm="0">
                                          <p:val>
                                            <p:fltVal val="0.5"/>
                                          </p:val>
                                        </p:tav>
                                        <p:tav tm="100000">
                                          <p:val>
                                            <p:strVal val="#ppt_y"/>
                                          </p:val>
                                        </p:tav>
                                      </p:tavLst>
                                    </p:anim>
                                  </p:childTnLst>
                                </p:cTn>
                              </p:par>
                              <p:par>
                                <p:cTn id="113" presetID="53" presetClass="entr" presetSubtype="52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500" fill="hold"/>
                                        <p:tgtEl>
                                          <p:spTgt spid="43"/>
                                        </p:tgtEl>
                                        <p:attrNameLst>
                                          <p:attrName>ppt_w</p:attrName>
                                        </p:attrNameLst>
                                      </p:cBhvr>
                                      <p:tavLst>
                                        <p:tav tm="0">
                                          <p:val>
                                            <p:fltVal val="0"/>
                                          </p:val>
                                        </p:tav>
                                        <p:tav tm="100000">
                                          <p:val>
                                            <p:strVal val="#ppt_w"/>
                                          </p:val>
                                        </p:tav>
                                      </p:tavLst>
                                    </p:anim>
                                    <p:anim calcmode="lin" valueType="num">
                                      <p:cBhvr>
                                        <p:cTn id="116" dur="500" fill="hold"/>
                                        <p:tgtEl>
                                          <p:spTgt spid="43"/>
                                        </p:tgtEl>
                                        <p:attrNameLst>
                                          <p:attrName>ppt_h</p:attrName>
                                        </p:attrNameLst>
                                      </p:cBhvr>
                                      <p:tavLst>
                                        <p:tav tm="0">
                                          <p:val>
                                            <p:fltVal val="0"/>
                                          </p:val>
                                        </p:tav>
                                        <p:tav tm="100000">
                                          <p:val>
                                            <p:strVal val="#ppt_h"/>
                                          </p:val>
                                        </p:tav>
                                      </p:tavLst>
                                    </p:anim>
                                    <p:animEffect transition="in" filter="fade">
                                      <p:cBhvr>
                                        <p:cTn id="117" dur="500"/>
                                        <p:tgtEl>
                                          <p:spTgt spid="43"/>
                                        </p:tgtEl>
                                      </p:cBhvr>
                                    </p:animEffect>
                                    <p:anim calcmode="lin" valueType="num">
                                      <p:cBhvr>
                                        <p:cTn id="118" dur="500" fill="hold"/>
                                        <p:tgtEl>
                                          <p:spTgt spid="43"/>
                                        </p:tgtEl>
                                        <p:attrNameLst>
                                          <p:attrName>ppt_x</p:attrName>
                                        </p:attrNameLst>
                                      </p:cBhvr>
                                      <p:tavLst>
                                        <p:tav tm="0">
                                          <p:val>
                                            <p:fltVal val="0.5"/>
                                          </p:val>
                                        </p:tav>
                                        <p:tav tm="100000">
                                          <p:val>
                                            <p:strVal val="#ppt_x"/>
                                          </p:val>
                                        </p:tav>
                                      </p:tavLst>
                                    </p:anim>
                                    <p:anim calcmode="lin" valueType="num">
                                      <p:cBhvr>
                                        <p:cTn id="119" dur="500" fill="hold"/>
                                        <p:tgtEl>
                                          <p:spTgt spid="43"/>
                                        </p:tgtEl>
                                        <p:attrNameLst>
                                          <p:attrName>ppt_y</p:attrName>
                                        </p:attrNameLst>
                                      </p:cBhvr>
                                      <p:tavLst>
                                        <p:tav tm="0">
                                          <p:val>
                                            <p:fltVal val="0.5"/>
                                          </p:val>
                                        </p:tav>
                                        <p:tav tm="100000">
                                          <p:val>
                                            <p:strVal val="#ppt_y"/>
                                          </p:val>
                                        </p:tav>
                                      </p:tavLst>
                                    </p:anim>
                                  </p:childTnLst>
                                </p:cTn>
                              </p:par>
                              <p:par>
                                <p:cTn id="120" presetID="53" presetClass="entr" presetSubtype="528"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anim calcmode="lin" valueType="num">
                                      <p:cBhvr>
                                        <p:cTn id="125" dur="500" fill="hold"/>
                                        <p:tgtEl>
                                          <p:spTgt spid="44"/>
                                        </p:tgtEl>
                                        <p:attrNameLst>
                                          <p:attrName>ppt_x</p:attrName>
                                        </p:attrNameLst>
                                      </p:cBhvr>
                                      <p:tavLst>
                                        <p:tav tm="0">
                                          <p:val>
                                            <p:fltVal val="0.5"/>
                                          </p:val>
                                        </p:tav>
                                        <p:tav tm="100000">
                                          <p:val>
                                            <p:strVal val="#ppt_x"/>
                                          </p:val>
                                        </p:tav>
                                      </p:tavLst>
                                    </p:anim>
                                    <p:anim calcmode="lin" valueType="num">
                                      <p:cBhvr>
                                        <p:cTn id="126" dur="500" fill="hold"/>
                                        <p:tgtEl>
                                          <p:spTgt spid="44"/>
                                        </p:tgtEl>
                                        <p:attrNameLst>
                                          <p:attrName>ppt_y</p:attrName>
                                        </p:attrNameLst>
                                      </p:cBhvr>
                                      <p:tavLst>
                                        <p:tav tm="0">
                                          <p:val>
                                            <p:fltVal val="0.5"/>
                                          </p:val>
                                        </p:tav>
                                        <p:tav tm="100000">
                                          <p:val>
                                            <p:strVal val="#ppt_y"/>
                                          </p:val>
                                        </p:tav>
                                      </p:tavLst>
                                    </p:anim>
                                  </p:childTnLst>
                                </p:cTn>
                              </p:par>
                              <p:par>
                                <p:cTn id="127" presetID="53" presetClass="entr" presetSubtype="528"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500" fill="hold"/>
                                        <p:tgtEl>
                                          <p:spTgt spid="45"/>
                                        </p:tgtEl>
                                        <p:attrNameLst>
                                          <p:attrName>ppt_w</p:attrName>
                                        </p:attrNameLst>
                                      </p:cBhvr>
                                      <p:tavLst>
                                        <p:tav tm="0">
                                          <p:val>
                                            <p:fltVal val="0"/>
                                          </p:val>
                                        </p:tav>
                                        <p:tav tm="100000">
                                          <p:val>
                                            <p:strVal val="#ppt_w"/>
                                          </p:val>
                                        </p:tav>
                                      </p:tavLst>
                                    </p:anim>
                                    <p:anim calcmode="lin" valueType="num">
                                      <p:cBhvr>
                                        <p:cTn id="130" dur="500" fill="hold"/>
                                        <p:tgtEl>
                                          <p:spTgt spid="45"/>
                                        </p:tgtEl>
                                        <p:attrNameLst>
                                          <p:attrName>ppt_h</p:attrName>
                                        </p:attrNameLst>
                                      </p:cBhvr>
                                      <p:tavLst>
                                        <p:tav tm="0">
                                          <p:val>
                                            <p:fltVal val="0"/>
                                          </p:val>
                                        </p:tav>
                                        <p:tav tm="100000">
                                          <p:val>
                                            <p:strVal val="#ppt_h"/>
                                          </p:val>
                                        </p:tav>
                                      </p:tavLst>
                                    </p:anim>
                                    <p:animEffect transition="in" filter="fade">
                                      <p:cBhvr>
                                        <p:cTn id="131" dur="500"/>
                                        <p:tgtEl>
                                          <p:spTgt spid="45"/>
                                        </p:tgtEl>
                                      </p:cBhvr>
                                    </p:animEffect>
                                    <p:anim calcmode="lin" valueType="num">
                                      <p:cBhvr>
                                        <p:cTn id="132" dur="500" fill="hold"/>
                                        <p:tgtEl>
                                          <p:spTgt spid="45"/>
                                        </p:tgtEl>
                                        <p:attrNameLst>
                                          <p:attrName>ppt_x</p:attrName>
                                        </p:attrNameLst>
                                      </p:cBhvr>
                                      <p:tavLst>
                                        <p:tav tm="0">
                                          <p:val>
                                            <p:fltVal val="0.5"/>
                                          </p:val>
                                        </p:tav>
                                        <p:tav tm="100000">
                                          <p:val>
                                            <p:strVal val="#ppt_x"/>
                                          </p:val>
                                        </p:tav>
                                      </p:tavLst>
                                    </p:anim>
                                    <p:anim calcmode="lin" valueType="num">
                                      <p:cBhvr>
                                        <p:cTn id="133" dur="500" fill="hold"/>
                                        <p:tgtEl>
                                          <p:spTgt spid="45"/>
                                        </p:tgtEl>
                                        <p:attrNameLst>
                                          <p:attrName>ppt_y</p:attrName>
                                        </p:attrNameLst>
                                      </p:cBhvr>
                                      <p:tavLst>
                                        <p:tav tm="0">
                                          <p:val>
                                            <p:fltVal val="0.5"/>
                                          </p:val>
                                        </p:tav>
                                        <p:tav tm="100000">
                                          <p:val>
                                            <p:strVal val="#ppt_y"/>
                                          </p:val>
                                        </p:tav>
                                      </p:tavLst>
                                    </p:anim>
                                  </p:childTnLst>
                                </p:cTn>
                              </p:par>
                              <p:par>
                                <p:cTn id="134" presetID="53" presetClass="entr" presetSubtype="528"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500" fill="hold"/>
                                        <p:tgtEl>
                                          <p:spTgt spid="46"/>
                                        </p:tgtEl>
                                        <p:attrNameLst>
                                          <p:attrName>ppt_w</p:attrName>
                                        </p:attrNameLst>
                                      </p:cBhvr>
                                      <p:tavLst>
                                        <p:tav tm="0">
                                          <p:val>
                                            <p:fltVal val="0"/>
                                          </p:val>
                                        </p:tav>
                                        <p:tav tm="100000">
                                          <p:val>
                                            <p:strVal val="#ppt_w"/>
                                          </p:val>
                                        </p:tav>
                                      </p:tavLst>
                                    </p:anim>
                                    <p:anim calcmode="lin" valueType="num">
                                      <p:cBhvr>
                                        <p:cTn id="137" dur="500" fill="hold"/>
                                        <p:tgtEl>
                                          <p:spTgt spid="46"/>
                                        </p:tgtEl>
                                        <p:attrNameLst>
                                          <p:attrName>ppt_h</p:attrName>
                                        </p:attrNameLst>
                                      </p:cBhvr>
                                      <p:tavLst>
                                        <p:tav tm="0">
                                          <p:val>
                                            <p:fltVal val="0"/>
                                          </p:val>
                                        </p:tav>
                                        <p:tav tm="100000">
                                          <p:val>
                                            <p:strVal val="#ppt_h"/>
                                          </p:val>
                                        </p:tav>
                                      </p:tavLst>
                                    </p:anim>
                                    <p:animEffect transition="in" filter="fade">
                                      <p:cBhvr>
                                        <p:cTn id="138" dur="500"/>
                                        <p:tgtEl>
                                          <p:spTgt spid="46"/>
                                        </p:tgtEl>
                                      </p:cBhvr>
                                    </p:animEffect>
                                    <p:anim calcmode="lin" valueType="num">
                                      <p:cBhvr>
                                        <p:cTn id="139" dur="500" fill="hold"/>
                                        <p:tgtEl>
                                          <p:spTgt spid="46"/>
                                        </p:tgtEl>
                                        <p:attrNameLst>
                                          <p:attrName>ppt_x</p:attrName>
                                        </p:attrNameLst>
                                      </p:cBhvr>
                                      <p:tavLst>
                                        <p:tav tm="0">
                                          <p:val>
                                            <p:fltVal val="0.5"/>
                                          </p:val>
                                        </p:tav>
                                        <p:tav tm="100000">
                                          <p:val>
                                            <p:strVal val="#ppt_x"/>
                                          </p:val>
                                        </p:tav>
                                      </p:tavLst>
                                    </p:anim>
                                    <p:anim calcmode="lin" valueType="num">
                                      <p:cBhvr>
                                        <p:cTn id="140" dur="500" fill="hold"/>
                                        <p:tgtEl>
                                          <p:spTgt spid="46"/>
                                        </p:tgtEl>
                                        <p:attrNameLst>
                                          <p:attrName>ppt_y</p:attrName>
                                        </p:attrNameLst>
                                      </p:cBhvr>
                                      <p:tavLst>
                                        <p:tav tm="0">
                                          <p:val>
                                            <p:fltVal val="0.5"/>
                                          </p:val>
                                        </p:tav>
                                        <p:tav tm="100000">
                                          <p:val>
                                            <p:strVal val="#ppt_y"/>
                                          </p:val>
                                        </p:tav>
                                      </p:tavLst>
                                    </p:anim>
                                  </p:childTnLst>
                                </p:cTn>
                              </p:par>
                              <p:par>
                                <p:cTn id="141" presetID="53" presetClass="entr" presetSubtype="52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 calcmode="lin" valueType="num">
                                      <p:cBhvr>
                                        <p:cTn id="143" dur="500" fill="hold"/>
                                        <p:tgtEl>
                                          <p:spTgt spid="47"/>
                                        </p:tgtEl>
                                        <p:attrNameLst>
                                          <p:attrName>ppt_w</p:attrName>
                                        </p:attrNameLst>
                                      </p:cBhvr>
                                      <p:tavLst>
                                        <p:tav tm="0">
                                          <p:val>
                                            <p:fltVal val="0"/>
                                          </p:val>
                                        </p:tav>
                                        <p:tav tm="100000">
                                          <p:val>
                                            <p:strVal val="#ppt_w"/>
                                          </p:val>
                                        </p:tav>
                                      </p:tavLst>
                                    </p:anim>
                                    <p:anim calcmode="lin" valueType="num">
                                      <p:cBhvr>
                                        <p:cTn id="144" dur="500" fill="hold"/>
                                        <p:tgtEl>
                                          <p:spTgt spid="47"/>
                                        </p:tgtEl>
                                        <p:attrNameLst>
                                          <p:attrName>ppt_h</p:attrName>
                                        </p:attrNameLst>
                                      </p:cBhvr>
                                      <p:tavLst>
                                        <p:tav tm="0">
                                          <p:val>
                                            <p:fltVal val="0"/>
                                          </p:val>
                                        </p:tav>
                                        <p:tav tm="100000">
                                          <p:val>
                                            <p:strVal val="#ppt_h"/>
                                          </p:val>
                                        </p:tav>
                                      </p:tavLst>
                                    </p:anim>
                                    <p:animEffect transition="in" filter="fade">
                                      <p:cBhvr>
                                        <p:cTn id="145" dur="500"/>
                                        <p:tgtEl>
                                          <p:spTgt spid="47"/>
                                        </p:tgtEl>
                                      </p:cBhvr>
                                    </p:animEffect>
                                    <p:anim calcmode="lin" valueType="num">
                                      <p:cBhvr>
                                        <p:cTn id="146" dur="500" fill="hold"/>
                                        <p:tgtEl>
                                          <p:spTgt spid="47"/>
                                        </p:tgtEl>
                                        <p:attrNameLst>
                                          <p:attrName>ppt_x</p:attrName>
                                        </p:attrNameLst>
                                      </p:cBhvr>
                                      <p:tavLst>
                                        <p:tav tm="0">
                                          <p:val>
                                            <p:fltVal val="0.5"/>
                                          </p:val>
                                        </p:tav>
                                        <p:tav tm="100000">
                                          <p:val>
                                            <p:strVal val="#ppt_x"/>
                                          </p:val>
                                        </p:tav>
                                      </p:tavLst>
                                    </p:anim>
                                    <p:anim calcmode="lin" valueType="num">
                                      <p:cBhvr>
                                        <p:cTn id="147" dur="500" fill="hold"/>
                                        <p:tgtEl>
                                          <p:spTgt spid="47"/>
                                        </p:tgtEl>
                                        <p:attrNameLst>
                                          <p:attrName>ppt_y</p:attrName>
                                        </p:attrNameLst>
                                      </p:cBhvr>
                                      <p:tavLst>
                                        <p:tav tm="0">
                                          <p:val>
                                            <p:fltVal val="0.5"/>
                                          </p:val>
                                        </p:tav>
                                        <p:tav tm="100000">
                                          <p:val>
                                            <p:strVal val="#ppt_y"/>
                                          </p:val>
                                        </p:tav>
                                      </p:tavLst>
                                    </p:anim>
                                  </p:childTnLst>
                                </p:cTn>
                              </p:par>
                              <p:par>
                                <p:cTn id="148" presetID="53" presetClass="entr" presetSubtype="52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 calcmode="lin" valueType="num">
                                      <p:cBhvr>
                                        <p:cTn id="150" dur="500" fill="hold"/>
                                        <p:tgtEl>
                                          <p:spTgt spid="48"/>
                                        </p:tgtEl>
                                        <p:attrNameLst>
                                          <p:attrName>ppt_w</p:attrName>
                                        </p:attrNameLst>
                                      </p:cBhvr>
                                      <p:tavLst>
                                        <p:tav tm="0">
                                          <p:val>
                                            <p:fltVal val="0"/>
                                          </p:val>
                                        </p:tav>
                                        <p:tav tm="100000">
                                          <p:val>
                                            <p:strVal val="#ppt_w"/>
                                          </p:val>
                                        </p:tav>
                                      </p:tavLst>
                                    </p:anim>
                                    <p:anim calcmode="lin" valueType="num">
                                      <p:cBhvr>
                                        <p:cTn id="151" dur="500" fill="hold"/>
                                        <p:tgtEl>
                                          <p:spTgt spid="48"/>
                                        </p:tgtEl>
                                        <p:attrNameLst>
                                          <p:attrName>ppt_h</p:attrName>
                                        </p:attrNameLst>
                                      </p:cBhvr>
                                      <p:tavLst>
                                        <p:tav tm="0">
                                          <p:val>
                                            <p:fltVal val="0"/>
                                          </p:val>
                                        </p:tav>
                                        <p:tav tm="100000">
                                          <p:val>
                                            <p:strVal val="#ppt_h"/>
                                          </p:val>
                                        </p:tav>
                                      </p:tavLst>
                                    </p:anim>
                                    <p:animEffect transition="in" filter="fade">
                                      <p:cBhvr>
                                        <p:cTn id="152" dur="500"/>
                                        <p:tgtEl>
                                          <p:spTgt spid="48"/>
                                        </p:tgtEl>
                                      </p:cBhvr>
                                    </p:animEffect>
                                    <p:anim calcmode="lin" valueType="num">
                                      <p:cBhvr>
                                        <p:cTn id="153" dur="500" fill="hold"/>
                                        <p:tgtEl>
                                          <p:spTgt spid="48"/>
                                        </p:tgtEl>
                                        <p:attrNameLst>
                                          <p:attrName>ppt_x</p:attrName>
                                        </p:attrNameLst>
                                      </p:cBhvr>
                                      <p:tavLst>
                                        <p:tav tm="0">
                                          <p:val>
                                            <p:fltVal val="0.5"/>
                                          </p:val>
                                        </p:tav>
                                        <p:tav tm="100000">
                                          <p:val>
                                            <p:strVal val="#ppt_x"/>
                                          </p:val>
                                        </p:tav>
                                      </p:tavLst>
                                    </p:anim>
                                    <p:anim calcmode="lin" valueType="num">
                                      <p:cBhvr>
                                        <p:cTn id="154" dur="500" fill="hold"/>
                                        <p:tgtEl>
                                          <p:spTgt spid="48"/>
                                        </p:tgtEl>
                                        <p:attrNameLst>
                                          <p:attrName>ppt_y</p:attrName>
                                        </p:attrNameLst>
                                      </p:cBhvr>
                                      <p:tavLst>
                                        <p:tav tm="0">
                                          <p:val>
                                            <p:fltVal val="0.5"/>
                                          </p:val>
                                        </p:tav>
                                        <p:tav tm="100000">
                                          <p:val>
                                            <p:strVal val="#ppt_y"/>
                                          </p:val>
                                        </p:tav>
                                      </p:tavLst>
                                    </p:anim>
                                  </p:childTnLst>
                                </p:cTn>
                              </p:par>
                              <p:par>
                                <p:cTn id="155" presetID="53" presetClass="entr" presetSubtype="52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 calcmode="lin" valueType="num">
                                      <p:cBhvr>
                                        <p:cTn id="157" dur="500" fill="hold"/>
                                        <p:tgtEl>
                                          <p:spTgt spid="49"/>
                                        </p:tgtEl>
                                        <p:attrNameLst>
                                          <p:attrName>ppt_w</p:attrName>
                                        </p:attrNameLst>
                                      </p:cBhvr>
                                      <p:tavLst>
                                        <p:tav tm="0">
                                          <p:val>
                                            <p:fltVal val="0"/>
                                          </p:val>
                                        </p:tav>
                                        <p:tav tm="100000">
                                          <p:val>
                                            <p:strVal val="#ppt_w"/>
                                          </p:val>
                                        </p:tav>
                                      </p:tavLst>
                                    </p:anim>
                                    <p:anim calcmode="lin" valueType="num">
                                      <p:cBhvr>
                                        <p:cTn id="158" dur="500" fill="hold"/>
                                        <p:tgtEl>
                                          <p:spTgt spid="49"/>
                                        </p:tgtEl>
                                        <p:attrNameLst>
                                          <p:attrName>ppt_h</p:attrName>
                                        </p:attrNameLst>
                                      </p:cBhvr>
                                      <p:tavLst>
                                        <p:tav tm="0">
                                          <p:val>
                                            <p:fltVal val="0"/>
                                          </p:val>
                                        </p:tav>
                                        <p:tav tm="100000">
                                          <p:val>
                                            <p:strVal val="#ppt_h"/>
                                          </p:val>
                                        </p:tav>
                                      </p:tavLst>
                                    </p:anim>
                                    <p:animEffect transition="in" filter="fade">
                                      <p:cBhvr>
                                        <p:cTn id="159" dur="500"/>
                                        <p:tgtEl>
                                          <p:spTgt spid="49"/>
                                        </p:tgtEl>
                                      </p:cBhvr>
                                    </p:animEffect>
                                    <p:anim calcmode="lin" valueType="num">
                                      <p:cBhvr>
                                        <p:cTn id="160" dur="500" fill="hold"/>
                                        <p:tgtEl>
                                          <p:spTgt spid="49"/>
                                        </p:tgtEl>
                                        <p:attrNameLst>
                                          <p:attrName>ppt_x</p:attrName>
                                        </p:attrNameLst>
                                      </p:cBhvr>
                                      <p:tavLst>
                                        <p:tav tm="0">
                                          <p:val>
                                            <p:fltVal val="0.5"/>
                                          </p:val>
                                        </p:tav>
                                        <p:tav tm="100000">
                                          <p:val>
                                            <p:strVal val="#ppt_x"/>
                                          </p:val>
                                        </p:tav>
                                      </p:tavLst>
                                    </p:anim>
                                    <p:anim calcmode="lin" valueType="num">
                                      <p:cBhvr>
                                        <p:cTn id="161" dur="500" fill="hold"/>
                                        <p:tgtEl>
                                          <p:spTgt spid="49"/>
                                        </p:tgtEl>
                                        <p:attrNameLst>
                                          <p:attrName>ppt_y</p:attrName>
                                        </p:attrNameLst>
                                      </p:cBhvr>
                                      <p:tavLst>
                                        <p:tav tm="0">
                                          <p:val>
                                            <p:fltVal val="0.5"/>
                                          </p:val>
                                        </p:tav>
                                        <p:tav tm="100000">
                                          <p:val>
                                            <p:strVal val="#ppt_y"/>
                                          </p:val>
                                        </p:tav>
                                      </p:tavLst>
                                    </p:anim>
                                  </p:childTnLst>
                                </p:cTn>
                              </p:par>
                              <p:par>
                                <p:cTn id="162" presetID="53" presetClass="entr" presetSubtype="528"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 calcmode="lin" valueType="num">
                                      <p:cBhvr>
                                        <p:cTn id="164" dur="500" fill="hold"/>
                                        <p:tgtEl>
                                          <p:spTgt spid="52"/>
                                        </p:tgtEl>
                                        <p:attrNameLst>
                                          <p:attrName>ppt_w</p:attrName>
                                        </p:attrNameLst>
                                      </p:cBhvr>
                                      <p:tavLst>
                                        <p:tav tm="0">
                                          <p:val>
                                            <p:fltVal val="0"/>
                                          </p:val>
                                        </p:tav>
                                        <p:tav tm="100000">
                                          <p:val>
                                            <p:strVal val="#ppt_w"/>
                                          </p:val>
                                        </p:tav>
                                      </p:tavLst>
                                    </p:anim>
                                    <p:anim calcmode="lin" valueType="num">
                                      <p:cBhvr>
                                        <p:cTn id="165" dur="500" fill="hold"/>
                                        <p:tgtEl>
                                          <p:spTgt spid="52"/>
                                        </p:tgtEl>
                                        <p:attrNameLst>
                                          <p:attrName>ppt_h</p:attrName>
                                        </p:attrNameLst>
                                      </p:cBhvr>
                                      <p:tavLst>
                                        <p:tav tm="0">
                                          <p:val>
                                            <p:fltVal val="0"/>
                                          </p:val>
                                        </p:tav>
                                        <p:tav tm="100000">
                                          <p:val>
                                            <p:strVal val="#ppt_h"/>
                                          </p:val>
                                        </p:tav>
                                      </p:tavLst>
                                    </p:anim>
                                    <p:animEffect transition="in" filter="fade">
                                      <p:cBhvr>
                                        <p:cTn id="166" dur="500"/>
                                        <p:tgtEl>
                                          <p:spTgt spid="52"/>
                                        </p:tgtEl>
                                      </p:cBhvr>
                                    </p:animEffect>
                                    <p:anim calcmode="lin" valueType="num">
                                      <p:cBhvr>
                                        <p:cTn id="167" dur="500" fill="hold"/>
                                        <p:tgtEl>
                                          <p:spTgt spid="52"/>
                                        </p:tgtEl>
                                        <p:attrNameLst>
                                          <p:attrName>ppt_x</p:attrName>
                                        </p:attrNameLst>
                                      </p:cBhvr>
                                      <p:tavLst>
                                        <p:tav tm="0">
                                          <p:val>
                                            <p:fltVal val="0.5"/>
                                          </p:val>
                                        </p:tav>
                                        <p:tav tm="100000">
                                          <p:val>
                                            <p:strVal val="#ppt_x"/>
                                          </p:val>
                                        </p:tav>
                                      </p:tavLst>
                                    </p:anim>
                                    <p:anim calcmode="lin" valueType="num">
                                      <p:cBhvr>
                                        <p:cTn id="168" dur="500" fill="hold"/>
                                        <p:tgtEl>
                                          <p:spTgt spid="52"/>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0"/>
                                  </p:stCondLst>
                                  <p:childTnLst>
                                    <p:set>
                                      <p:cBhvr>
                                        <p:cTn id="170" dur="1" fill="hold">
                                          <p:stCondLst>
                                            <p:cond delay="0"/>
                                          </p:stCondLst>
                                        </p:cTn>
                                        <p:tgtEl>
                                          <p:spTgt spid="53"/>
                                        </p:tgtEl>
                                        <p:attrNameLst>
                                          <p:attrName>style.visibility</p:attrName>
                                        </p:attrNameLst>
                                      </p:cBhvr>
                                      <p:to>
                                        <p:strVal val="visible"/>
                                      </p:to>
                                    </p:set>
                                    <p:anim calcmode="lin" valueType="num">
                                      <p:cBhvr>
                                        <p:cTn id="171" dur="500" fill="hold"/>
                                        <p:tgtEl>
                                          <p:spTgt spid="53"/>
                                        </p:tgtEl>
                                        <p:attrNameLst>
                                          <p:attrName>ppt_w</p:attrName>
                                        </p:attrNameLst>
                                      </p:cBhvr>
                                      <p:tavLst>
                                        <p:tav tm="0">
                                          <p:val>
                                            <p:fltVal val="0"/>
                                          </p:val>
                                        </p:tav>
                                        <p:tav tm="100000">
                                          <p:val>
                                            <p:strVal val="#ppt_w"/>
                                          </p:val>
                                        </p:tav>
                                      </p:tavLst>
                                    </p:anim>
                                    <p:anim calcmode="lin" valueType="num">
                                      <p:cBhvr>
                                        <p:cTn id="172" dur="500" fill="hold"/>
                                        <p:tgtEl>
                                          <p:spTgt spid="53"/>
                                        </p:tgtEl>
                                        <p:attrNameLst>
                                          <p:attrName>ppt_h</p:attrName>
                                        </p:attrNameLst>
                                      </p:cBhvr>
                                      <p:tavLst>
                                        <p:tav tm="0">
                                          <p:val>
                                            <p:fltVal val="0"/>
                                          </p:val>
                                        </p:tav>
                                        <p:tav tm="100000">
                                          <p:val>
                                            <p:strVal val="#ppt_h"/>
                                          </p:val>
                                        </p:tav>
                                      </p:tavLst>
                                    </p:anim>
                                    <p:animEffect transition="in" filter="fade">
                                      <p:cBhvr>
                                        <p:cTn id="173" dur="500"/>
                                        <p:tgtEl>
                                          <p:spTgt spid="53"/>
                                        </p:tgtEl>
                                      </p:cBhvr>
                                    </p:animEffect>
                                    <p:anim calcmode="lin" valueType="num">
                                      <p:cBhvr>
                                        <p:cTn id="174" dur="500" fill="hold"/>
                                        <p:tgtEl>
                                          <p:spTgt spid="53"/>
                                        </p:tgtEl>
                                        <p:attrNameLst>
                                          <p:attrName>ppt_x</p:attrName>
                                        </p:attrNameLst>
                                      </p:cBhvr>
                                      <p:tavLst>
                                        <p:tav tm="0">
                                          <p:val>
                                            <p:fltVal val="0.5"/>
                                          </p:val>
                                        </p:tav>
                                        <p:tav tm="100000">
                                          <p:val>
                                            <p:strVal val="#ppt_x"/>
                                          </p:val>
                                        </p:tav>
                                      </p:tavLst>
                                    </p:anim>
                                    <p:anim calcmode="lin" valueType="num">
                                      <p:cBhvr>
                                        <p:cTn id="175" dur="500" fill="hold"/>
                                        <p:tgtEl>
                                          <p:spTgt spid="53"/>
                                        </p:tgtEl>
                                        <p:attrNameLst>
                                          <p:attrName>ppt_y</p:attrName>
                                        </p:attrNameLst>
                                      </p:cBhvr>
                                      <p:tavLst>
                                        <p:tav tm="0">
                                          <p:val>
                                            <p:fltVal val="0.5"/>
                                          </p:val>
                                        </p:tav>
                                        <p:tav tm="100000">
                                          <p:val>
                                            <p:strVal val="#ppt_y"/>
                                          </p:val>
                                        </p:tav>
                                      </p:tavLst>
                                    </p:anim>
                                  </p:childTnLst>
                                </p:cTn>
                              </p:par>
                              <p:par>
                                <p:cTn id="176" presetID="10" presetClass="entr" presetSubtype="0" fill="hold" grpId="0" nodeType="with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500"/>
                                        <p:tgtEl>
                                          <p:spTgt spid="19"/>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21"/>
                                        </p:tgtEl>
                                        <p:attrNameLst>
                                          <p:attrName>style.visibility</p:attrName>
                                        </p:attrNameLst>
                                      </p:cBhvr>
                                      <p:to>
                                        <p:strVal val="visible"/>
                                      </p:to>
                                    </p:set>
                                    <p:animEffect transition="in" filter="fade">
                                      <p:cBhvr>
                                        <p:cTn id="183" dur="500"/>
                                        <p:tgtEl>
                                          <p:spTgt spid="2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
                                        </p:tgtEl>
                                        <p:attrNameLst>
                                          <p:attrName>style.visibility</p:attrName>
                                        </p:attrNameLst>
                                      </p:cBhvr>
                                      <p:to>
                                        <p:strVal val="visible"/>
                                      </p:to>
                                    </p:set>
                                    <p:animEffect transition="in" filter="fade">
                                      <p:cBhvr>
                                        <p:cTn id="186" dur="500"/>
                                        <p:tgtEl>
                                          <p:spTgt spid="4"/>
                                        </p:tgtEl>
                                      </p:cBhvr>
                                    </p:animEffect>
                                  </p:childTnLst>
                                </p:cTn>
                              </p:par>
                              <p:par>
                                <p:cTn id="187" presetID="10" presetClass="entr" presetSubtype="0" fill="hold" grpId="0" nodeType="withEffect">
                                  <p:stCondLst>
                                    <p:cond delay="0"/>
                                  </p:stCondLst>
                                  <p:iterate type="wd">
                                    <p:tmPct val="5000"/>
                                  </p:iterate>
                                  <p:childTnLst>
                                    <p:set>
                                      <p:cBhvr>
                                        <p:cTn id="188" dur="1" fill="hold">
                                          <p:stCondLst>
                                            <p:cond delay="0"/>
                                          </p:stCondLst>
                                        </p:cTn>
                                        <p:tgtEl>
                                          <p:spTgt spid="5"/>
                                        </p:tgtEl>
                                        <p:attrNameLst>
                                          <p:attrName>style.visibility</p:attrName>
                                        </p:attrNameLst>
                                      </p:cBhvr>
                                      <p:to>
                                        <p:strVal val="visible"/>
                                      </p:to>
                                    </p:set>
                                    <p:animEffect transition="in" filter="fade">
                                      <p:cBhvr>
                                        <p:cTn id="189" dur="500"/>
                                        <p:tgtEl>
                                          <p:spTgt spid="5"/>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500"/>
                                        <p:tgtEl>
                                          <p:spTgt spid="23"/>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
                                        </p:tgtEl>
                                        <p:attrNameLst>
                                          <p:attrName>style.visibility</p:attrName>
                                        </p:attrNameLst>
                                      </p:cBhvr>
                                      <p:to>
                                        <p:strVal val="visible"/>
                                      </p:to>
                                    </p:set>
                                    <p:animEffect transition="in" filter="fade">
                                      <p:cBhvr>
                                        <p:cTn id="197" dur="500"/>
                                        <p:tgtEl>
                                          <p:spTgt spid="8"/>
                                        </p:tgtEl>
                                      </p:cBhvr>
                                    </p:animEffect>
                                  </p:childTnLst>
                                </p:cTn>
                              </p:par>
                              <p:par>
                                <p:cTn id="198" presetID="10" presetClass="entr" presetSubtype="0" fill="hold" grpId="0" nodeType="withEffect">
                                  <p:stCondLst>
                                    <p:cond delay="0"/>
                                  </p:stCondLst>
                                  <p:iterate type="wd">
                                    <p:tmPct val="5000"/>
                                  </p:iterate>
                                  <p:childTnLst>
                                    <p:set>
                                      <p:cBhvr>
                                        <p:cTn id="199" dur="1" fill="hold">
                                          <p:stCondLst>
                                            <p:cond delay="0"/>
                                          </p:stCondLst>
                                        </p:cTn>
                                        <p:tgtEl>
                                          <p:spTgt spid="9"/>
                                        </p:tgtEl>
                                        <p:attrNameLst>
                                          <p:attrName>style.visibility</p:attrName>
                                        </p:attrNameLst>
                                      </p:cBhvr>
                                      <p:to>
                                        <p:strVal val="visible"/>
                                      </p:to>
                                    </p:set>
                                    <p:animEffect transition="in" filter="fade">
                                      <p:cBhvr>
                                        <p:cTn id="200" dur="500"/>
                                        <p:tgtEl>
                                          <p:spTgt spid="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22"/>
                                        </p:tgtEl>
                                        <p:attrNameLst>
                                          <p:attrName>style.visibility</p:attrName>
                                        </p:attrNameLst>
                                      </p:cBhvr>
                                      <p:to>
                                        <p:strVal val="visible"/>
                                      </p:to>
                                    </p:set>
                                    <p:animEffect transition="in" filter="fade">
                                      <p:cBhvr>
                                        <p:cTn id="205" dur="500"/>
                                        <p:tgtEl>
                                          <p:spTgt spid="2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
                                        </p:tgtEl>
                                        <p:attrNameLst>
                                          <p:attrName>style.visibility</p:attrName>
                                        </p:attrNameLst>
                                      </p:cBhvr>
                                      <p:to>
                                        <p:strVal val="visible"/>
                                      </p:to>
                                    </p:set>
                                    <p:animEffect transition="in" filter="fade">
                                      <p:cBhvr>
                                        <p:cTn id="208" dur="500"/>
                                        <p:tgtEl>
                                          <p:spTgt spid="6"/>
                                        </p:tgtEl>
                                      </p:cBhvr>
                                    </p:animEffect>
                                  </p:childTnLst>
                                </p:cTn>
                              </p:par>
                              <p:par>
                                <p:cTn id="209" presetID="10" presetClass="entr" presetSubtype="0" fill="hold" grpId="0" nodeType="withEffect">
                                  <p:stCondLst>
                                    <p:cond delay="0"/>
                                  </p:stCondLst>
                                  <p:iterate type="wd">
                                    <p:tmPct val="5000"/>
                                  </p:iterate>
                                  <p:childTnLst>
                                    <p:set>
                                      <p:cBhvr>
                                        <p:cTn id="210" dur="1" fill="hold">
                                          <p:stCondLst>
                                            <p:cond delay="0"/>
                                          </p:stCondLst>
                                        </p:cTn>
                                        <p:tgtEl>
                                          <p:spTgt spid="7"/>
                                        </p:tgtEl>
                                        <p:attrNameLst>
                                          <p:attrName>style.visibility</p:attrName>
                                        </p:attrNameLst>
                                      </p:cBhvr>
                                      <p:to>
                                        <p:strVal val="visible"/>
                                      </p:to>
                                    </p:set>
                                    <p:animEffect transition="in" filter="fade">
                                      <p:cBhvr>
                                        <p:cTn id="211" dur="500"/>
                                        <p:tgtEl>
                                          <p:spTgt spid="7"/>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24"/>
                                        </p:tgtEl>
                                        <p:attrNameLst>
                                          <p:attrName>style.visibility</p:attrName>
                                        </p:attrNameLst>
                                      </p:cBhvr>
                                      <p:to>
                                        <p:strVal val="visible"/>
                                      </p:to>
                                    </p:set>
                                    <p:animEffect transition="in" filter="fade">
                                      <p:cBhvr>
                                        <p:cTn id="216" dur="500"/>
                                        <p:tgtEl>
                                          <p:spTgt spid="24"/>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0"/>
                                        </p:tgtEl>
                                        <p:attrNameLst>
                                          <p:attrName>style.visibility</p:attrName>
                                        </p:attrNameLst>
                                      </p:cBhvr>
                                      <p:to>
                                        <p:strVal val="visible"/>
                                      </p:to>
                                    </p:set>
                                    <p:animEffect transition="in" filter="fade">
                                      <p:cBhvr>
                                        <p:cTn id="219" dur="500"/>
                                        <p:tgtEl>
                                          <p:spTgt spid="10"/>
                                        </p:tgtEl>
                                      </p:cBhvr>
                                    </p:animEffect>
                                  </p:childTnLst>
                                </p:cTn>
                              </p:par>
                              <p:par>
                                <p:cTn id="220" presetID="10" presetClass="entr" presetSubtype="0" fill="hold" grpId="0" nodeType="withEffect">
                                  <p:stCondLst>
                                    <p:cond delay="0"/>
                                  </p:stCondLst>
                                  <p:iterate type="wd">
                                    <p:tmPct val="5000"/>
                                  </p:iterate>
                                  <p:childTnLst>
                                    <p:set>
                                      <p:cBhvr>
                                        <p:cTn id="221" dur="1" fill="hold">
                                          <p:stCondLst>
                                            <p:cond delay="0"/>
                                          </p:stCondLst>
                                        </p:cTn>
                                        <p:tgtEl>
                                          <p:spTgt spid="11"/>
                                        </p:tgtEl>
                                        <p:attrNameLst>
                                          <p:attrName>style.visibility</p:attrName>
                                        </p:attrNameLst>
                                      </p:cBhvr>
                                      <p:to>
                                        <p:strVal val="visible"/>
                                      </p:to>
                                    </p:set>
                                    <p:animEffect transition="in" filter="fade">
                                      <p:cBhvr>
                                        <p:cTn id="2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7097607" y="3774038"/>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980888" y="4420369"/>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par>
                          <p:cTn id="12" fill="hold">
                            <p:stCondLst>
                              <p:cond delay="25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linds(horizontal)">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CA0ED3E-0652-F749-AE89-09E586DFE156}"/>
              </a:ext>
            </a:extLst>
          </p:cNvPr>
          <p:cNvGrpSpPr/>
          <p:nvPr/>
        </p:nvGrpSpPr>
        <p:grpSpPr>
          <a:xfrm>
            <a:off x="0" y="479236"/>
            <a:ext cx="5853584" cy="584775"/>
            <a:chOff x="0" y="479236"/>
            <a:chExt cx="5853584" cy="584775"/>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solidFill>
                    <a:schemeClr val="accent1">
                      <a:lumMod val="50000"/>
                    </a:schemeClr>
                  </a:solidFill>
                  <a:latin typeface="微软雅黑" panose="020B0503020204020204" pitchFamily="34" charset="-122"/>
                  <a:ea typeface="微软雅黑" panose="020B0503020204020204" pitchFamily="34" charset="-122"/>
                </a:rPr>
                <a:t>研究过程概述</a:t>
              </a:r>
              <a:endParaRPr lang="zh-CN" altLang="en-US" sz="32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6642101" y="1442379"/>
            <a:ext cx="301171" cy="3011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773636" y="1888265"/>
            <a:ext cx="0" cy="969235"/>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solidFill>
            <a:schemeClr val="accent1">
              <a:lumMod val="5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497389" y="536810"/>
            <a:ext cx="7058073" cy="7058073"/>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过程</a:t>
              </a:r>
            </a:p>
          </p:txBody>
        </p:sp>
      </p:grpSp>
      <p:sp>
        <p:nvSpPr>
          <p:cNvPr id="27" name="矩形 26"/>
          <p:cNvSpPr/>
          <p:nvPr/>
        </p:nvSpPr>
        <p:spPr>
          <a:xfrm>
            <a:off x="7297620" y="1791245"/>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数据预处理，数据导入</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p>
        </p:txBody>
      </p:sp>
      <p:sp>
        <p:nvSpPr>
          <p:cNvPr id="28" name="文本框 27"/>
          <p:cNvSpPr txBox="1"/>
          <p:nvPr/>
        </p:nvSpPr>
        <p:spPr>
          <a:xfrm>
            <a:off x="7297619" y="1430953"/>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第一阶段</a:t>
            </a:r>
            <a:r>
              <a:rPr lang="en-US" altLang="zh-CN" sz="2000" spc="200" dirty="0">
                <a:solidFill>
                  <a:schemeClr val="accent1">
                    <a:lumMod val="50000"/>
                  </a:schemeClr>
                </a:solidFill>
              </a:rPr>
              <a:t> </a:t>
            </a:r>
            <a:r>
              <a:rPr lang="zh-CN" altLang="en-US" sz="2000" spc="200" dirty="0">
                <a:solidFill>
                  <a:schemeClr val="accent1">
                    <a:lumMod val="50000"/>
                  </a:schemeClr>
                </a:solidFill>
              </a:rPr>
              <a:t> </a:t>
            </a:r>
          </a:p>
        </p:txBody>
      </p:sp>
      <p:sp>
        <p:nvSpPr>
          <p:cNvPr id="42" name="矩形 41"/>
          <p:cNvSpPr/>
          <p:nvPr/>
        </p:nvSpPr>
        <p:spPr>
          <a:xfrm>
            <a:off x="7297620" y="3508632"/>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算法集成，扩展</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算法库</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第二阶段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
        <p:nvSpPr>
          <p:cNvPr id="44" name="矩形 43"/>
          <p:cNvSpPr/>
          <p:nvPr/>
        </p:nvSpPr>
        <p:spPr>
          <a:xfrm>
            <a:off x="7297620" y="5215283"/>
            <a:ext cx="4113998" cy="663254"/>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在前两个阶段基础上设计合适的软件架构，开发实现功能需求。</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最后阶段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2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300" fill="hold"/>
                                        <p:tgtEl>
                                          <p:spTgt spid="55"/>
                                        </p:tgtEl>
                                        <p:attrNameLst>
                                          <p:attrName>ppt_w</p:attrName>
                                        </p:attrNameLst>
                                      </p:cBhvr>
                                      <p:tavLst>
                                        <p:tav tm="0">
                                          <p:val>
                                            <p:fltVal val="0"/>
                                          </p:val>
                                        </p:tav>
                                        <p:tav tm="100000">
                                          <p:val>
                                            <p:strVal val="#ppt_w"/>
                                          </p:val>
                                        </p:tav>
                                      </p:tavLst>
                                    </p:anim>
                                    <p:anim calcmode="lin" valueType="num">
                                      <p:cBhvr>
                                        <p:cTn id="16" dur="300" fill="hold"/>
                                        <p:tgtEl>
                                          <p:spTgt spid="55"/>
                                        </p:tgtEl>
                                        <p:attrNameLst>
                                          <p:attrName>ppt_h</p:attrName>
                                        </p:attrNameLst>
                                      </p:cBhvr>
                                      <p:tavLst>
                                        <p:tav tm="0">
                                          <p:val>
                                            <p:fltVal val="0"/>
                                          </p:val>
                                        </p:tav>
                                        <p:tav tm="100000">
                                          <p:val>
                                            <p:strVal val="#ppt_h"/>
                                          </p:val>
                                        </p:tav>
                                      </p:tavLst>
                                    </p:anim>
                                    <p:animEffect transition="in" filter="fade">
                                      <p:cBhvr>
                                        <p:cTn id="17" dur="300"/>
                                        <p:tgtEl>
                                          <p:spTgt spid="55"/>
                                        </p:tgtEl>
                                      </p:cBhvr>
                                    </p:animEffect>
                                  </p:childTnLst>
                                </p:cTn>
                              </p:par>
                            </p:childTnLst>
                          </p:cTn>
                        </p:par>
                        <p:par>
                          <p:cTn id="18" fill="hold">
                            <p:stCondLst>
                              <p:cond delay="10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250"/>
                                  </p:stCondLst>
                                  <p:iterate type="wd">
                                    <p:tmPct val="4000"/>
                                  </p:iterate>
                                  <p:childTnLst>
                                    <p:set>
                                      <p:cBhvr>
                                        <p:cTn id="26" dur="1" fill="hold">
                                          <p:stCondLst>
                                            <p:cond delay="0"/>
                                          </p:stCondLst>
                                        </p:cTn>
                                        <p:tgtEl>
                                          <p:spTgt spid="27"/>
                                        </p:tgtEl>
                                        <p:attrNameLst>
                                          <p:attrName>style.visibility</p:attrName>
                                        </p:attrNameLst>
                                      </p:cBhvr>
                                      <p:to>
                                        <p:strVal val="visible"/>
                                      </p:to>
                                    </p:set>
                                    <p:animEffect transition="in" filter="fade">
                                      <p:cBhvr>
                                        <p:cTn id="27" dur="4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300"/>
                                        <p:tgtEl>
                                          <p:spTgt spid="37"/>
                                        </p:tgtEl>
                                      </p:cBhvr>
                                    </p:animEffect>
                                  </p:childTnLst>
                                </p:cTn>
                              </p:par>
                              <p:par>
                                <p:cTn id="33" presetID="2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3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4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400"/>
                                        <p:tgtEl>
                                          <p:spTgt spid="43"/>
                                        </p:tgtEl>
                                      </p:cBhvr>
                                    </p:animEffect>
                                  </p:childTnLst>
                                </p:cTn>
                              </p:par>
                              <p:par>
                                <p:cTn id="42" presetID="10" presetClass="entr" presetSubtype="0" fill="hold" grpId="0" nodeType="withEffect">
                                  <p:stCondLst>
                                    <p:cond delay="250"/>
                                  </p:stCondLst>
                                  <p:iterate type="wd">
                                    <p:tmPct val="4000"/>
                                  </p:iterate>
                                  <p:childTnLst>
                                    <p:set>
                                      <p:cBhvr>
                                        <p:cTn id="43" dur="1" fill="hold">
                                          <p:stCondLst>
                                            <p:cond delay="0"/>
                                          </p:stCondLst>
                                        </p:cTn>
                                        <p:tgtEl>
                                          <p:spTgt spid="42"/>
                                        </p:tgtEl>
                                        <p:attrNameLst>
                                          <p:attrName>style.visibility</p:attrName>
                                        </p:attrNameLst>
                                      </p:cBhvr>
                                      <p:to>
                                        <p:strVal val="visible"/>
                                      </p:to>
                                    </p:set>
                                    <p:animEffect transition="in" filter="fade">
                                      <p:cBhvr>
                                        <p:cTn id="44" dur="4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300"/>
                                        <p:tgtEl>
                                          <p:spTgt spid="41"/>
                                        </p:tgtEl>
                                      </p:cBhvr>
                                    </p:animEffect>
                                  </p:childTnLst>
                                </p:cTn>
                              </p:par>
                              <p:par>
                                <p:cTn id="50" presetID="22" presetClass="entr" presetSubtype="1"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3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4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400"/>
                                        <p:tgtEl>
                                          <p:spTgt spid="45"/>
                                        </p:tgtEl>
                                      </p:cBhvr>
                                    </p:animEffect>
                                  </p:childTnLst>
                                </p:cTn>
                              </p:par>
                              <p:par>
                                <p:cTn id="59" presetID="10" presetClass="entr" presetSubtype="0" fill="hold" grpId="0" nodeType="withEffect">
                                  <p:stCondLst>
                                    <p:cond delay="250"/>
                                  </p:stCondLst>
                                  <p:iterate type="wd">
                                    <p:tmPct val="4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27" grpId="0"/>
      <p:bldP spid="28" grpId="0"/>
      <p:bldP spid="42" grpId="0"/>
      <p:bldP spid="43"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241885" y="1635163"/>
            <a:ext cx="5223399" cy="5223399"/>
          </a:xfrm>
          <a:prstGeom prst="rect">
            <a:avLst/>
          </a:prstGeom>
        </p:spPr>
      </p:pic>
      <p:sp>
        <p:nvSpPr>
          <p:cNvPr id="11" name="椭圆 10"/>
          <p:cNvSpPr/>
          <p:nvPr/>
        </p:nvSpPr>
        <p:spPr>
          <a:xfrm>
            <a:off x="3534051" y="4099197"/>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5976893" y="1254362"/>
            <a:ext cx="5007249" cy="1265344"/>
          </a:xfrm>
          <a:prstGeom prst="rect">
            <a:avLst/>
          </a:prstGeom>
        </p:spPr>
        <p:txBody>
          <a:bodyPr wrap="square" lIns="91438" tIns="45719" rIns="91438" bIns="45719">
            <a:spAutoFit/>
          </a:bodyPr>
          <a:lstStyle/>
          <a:p>
            <a:pPr>
              <a:lnSpc>
                <a:spcPct val="13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二、算法集成</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社区搜索算法（</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ATC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Louvain</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相似度算法（</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中心度算法（中介中心性）</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7752903" y="4294852"/>
            <a:ext cx="3457055" cy="985268"/>
          </a:xfrm>
          <a:prstGeom prst="rect">
            <a:avLst/>
          </a:prstGeom>
        </p:spPr>
        <p:txBody>
          <a:bodyPr wrap="square" lIns="91438" tIns="45719" rIns="91438" bIns="45719">
            <a:spAutoFit/>
          </a:bodyPr>
          <a:lstStyle/>
          <a:p>
            <a:pPr>
              <a:lnSpc>
                <a:spcPct val="130000"/>
              </a:lnSpc>
            </a:pPr>
            <a:r>
              <a:rPr lang="zh-CN" altLang="en-US" b="1" dirty="0">
                <a:solidFill>
                  <a:schemeClr val="accent1">
                    <a:lumMod val="50000"/>
                  </a:schemeClr>
                </a:solidFill>
                <a:latin typeface="微软雅黑" panose="020B0503020204020204" pitchFamily="34" charset="-122"/>
                <a:ea typeface="微软雅黑" panose="020B0503020204020204" pitchFamily="34" charset="-122"/>
              </a:rPr>
              <a:t>三、系统实现</a:t>
            </a:r>
            <a:endParaRPr lang="en-US" altLang="zh-CN"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前端可视化模块</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后端</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接口模块</a:t>
            </a:r>
          </a:p>
        </p:txBody>
      </p:sp>
      <p:sp>
        <p:nvSpPr>
          <p:cNvPr id="19" name="矩形 18"/>
          <p:cNvSpPr/>
          <p:nvPr/>
        </p:nvSpPr>
        <p:spPr>
          <a:xfrm>
            <a:off x="221588" y="3926843"/>
            <a:ext cx="3540183" cy="2505684"/>
          </a:xfrm>
          <a:prstGeom prst="rect">
            <a:avLst/>
          </a:prstGeom>
        </p:spPr>
        <p:txBody>
          <a:bodyPr wrap="square" lIns="91438" tIns="45719" rIns="91438" bIns="45719">
            <a:spAutoFit/>
          </a:bodyPr>
          <a:lstStyle/>
          <a:p>
            <a:pPr>
              <a:lnSpc>
                <a:spcPct val="130000"/>
              </a:lnSpc>
            </a:pP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一、数据建模</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数据中提取论文所需的信息（分词）</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文献库中抽取数据关系，构建图数据模型（两类节点、两类边）</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 name="椭圆 17"/>
          <p:cNvSpPr/>
          <p:nvPr/>
        </p:nvSpPr>
        <p:spPr>
          <a:xfrm>
            <a:off x="5649015" y="1381342"/>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40556E8-8143-9A42-B00E-5B57965E758F}"/>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iterate type="wd">
                                    <p:tmPct val="5000"/>
                                  </p:iterate>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250"/>
                                  </p:stCondLst>
                                  <p:iterate type="wd">
                                    <p:tmPct val="5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250"/>
                                  </p:stCondLst>
                                  <p:iterate type="wd">
                                    <p:tmPct val="5000"/>
                                  </p:iterate>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11659</TotalTime>
  <Words>3794</Words>
  <Application>Microsoft Office PowerPoint</Application>
  <PresentationFormat>宽屏</PresentationFormat>
  <Paragraphs>538</Paragraphs>
  <Slides>33</Slides>
  <Notes>33</Notes>
  <HiddenSlides>0</HiddenSlides>
  <MMClips>11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MathJax_Main</vt:lpstr>
      <vt:lpstr>MathJax_Math-italic</vt:lpstr>
      <vt:lpstr>PingFang SC</vt:lpstr>
      <vt:lpstr>等线</vt:lpstr>
      <vt:lpstr>华文细黑</vt:lpstr>
      <vt:lpstr>宋体</vt:lpstr>
      <vt:lpstr>微软雅黑</vt:lpstr>
      <vt:lpstr>Arial</vt:lpstr>
      <vt:lpstr>Tahoma</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lengo</cp:lastModifiedBy>
  <cp:revision>341</cp:revision>
  <dcterms:created xsi:type="dcterms:W3CDTF">2017-05-16T12:45:30Z</dcterms:created>
  <dcterms:modified xsi:type="dcterms:W3CDTF">2021-05-26T08:08:13Z</dcterms:modified>
</cp:coreProperties>
</file>